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2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</p:sldIdLst>
  <p:sldSz cy="5143500" cx="9144000"/>
  <p:notesSz cx="6858000" cy="9144000"/>
  <p:embeddedFontLst>
    <p:embeddedFont>
      <p:font typeface="Halant"/>
      <p:bold r:id="rId18"/>
    </p:embeddedFont>
    <p:embeddedFont>
      <p:font typeface="Inter"/>
      <p:regular r:id="rId19"/>
      <p:bold r:id="rId20"/>
      <p:italic r:id="rId21"/>
      <p:boldItalic r:id="rId22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Inter-bold.fntdata"/><Relationship Id="rId11" Type="http://schemas.openxmlformats.org/officeDocument/2006/relationships/slide" Target="slides/slide6.xml"/><Relationship Id="rId22" Type="http://schemas.openxmlformats.org/officeDocument/2006/relationships/font" Target="fonts/Inter-boldItalic.fntdata"/><Relationship Id="rId10" Type="http://schemas.openxmlformats.org/officeDocument/2006/relationships/slide" Target="slides/slide5.xml"/><Relationship Id="rId21" Type="http://schemas.openxmlformats.org/officeDocument/2006/relationships/font" Target="fonts/Inter-italic.fntdata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5" Type="http://schemas.openxmlformats.org/officeDocument/2006/relationships/notesMaster" Target="notesMasters/notesMaster1.xml"/><Relationship Id="rId19" Type="http://schemas.openxmlformats.org/officeDocument/2006/relationships/font" Target="fonts/Inter-regular.fntdata"/><Relationship Id="rId6" Type="http://schemas.openxmlformats.org/officeDocument/2006/relationships/slide" Target="slides/slide1.xml"/><Relationship Id="rId18" Type="http://schemas.openxmlformats.org/officeDocument/2006/relationships/font" Target="fonts/Halant-bold.fntdata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305713c6dd6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2" name="Google Shape;52;g305713c6dd6_0_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8" name="Shape 2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" name="Google Shape;239;g31ade506a06_0_12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0" name="Google Shape;240;g31ade506a06_0_127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9" name="Shape 2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Google Shape;260;g31ade506a06_0_14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1" name="Google Shape;261;g31ade506a06_0_148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0" name="Shape 2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" name="Google Shape;281;g31ade506a06_0_16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2" name="Google Shape;282;g31ade506a06_0_169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g305713c6dd6_0_10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3" name="Google Shape;73;g305713c6dd6_0_10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g305713c6dd6_0_28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3" name="Google Shape;93;g305713c6dd6_0_289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g31ade506a06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4" name="Google Shape;114;g31ade506a06_0_1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g31ade506a06_0_2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5" name="Google Shape;135;g31ade506a06_0_22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g31ade506a06_0_4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6" name="Google Shape;156;g31ade506a06_0_43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5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g31ade506a06_0_6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7" name="Google Shape;177;g31ade506a06_0_64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6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g31ade506a06_0_8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8" name="Google Shape;198;g31ade506a06_0_85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7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31ade506a06_0_10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9" name="Google Shape;219;g31ade506a06_0_106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3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7.png"/><Relationship Id="rId4" Type="http://schemas.openxmlformats.org/officeDocument/2006/relationships/image" Target="../media/image11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7.png"/><Relationship Id="rId4" Type="http://schemas.openxmlformats.org/officeDocument/2006/relationships/image" Target="../media/image14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7.png"/><Relationship Id="rId4" Type="http://schemas.openxmlformats.org/officeDocument/2006/relationships/image" Target="../media/image13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7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7.png"/><Relationship Id="rId4" Type="http://schemas.openxmlformats.org/officeDocument/2006/relationships/image" Target="../media/image2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7.png"/><Relationship Id="rId4" Type="http://schemas.openxmlformats.org/officeDocument/2006/relationships/image" Target="../media/image5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.png"/><Relationship Id="rId4" Type="http://schemas.openxmlformats.org/officeDocument/2006/relationships/image" Target="../media/image7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7.png"/><Relationship Id="rId4" Type="http://schemas.openxmlformats.org/officeDocument/2006/relationships/image" Target="../media/image12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7.png"/><Relationship Id="rId4" Type="http://schemas.openxmlformats.org/officeDocument/2006/relationships/image" Target="../media/image9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7.png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4" name="Google Shape;54;p13"/>
          <p:cNvGrpSpPr/>
          <p:nvPr/>
        </p:nvGrpSpPr>
        <p:grpSpPr>
          <a:xfrm>
            <a:off x="-15535" y="-90413"/>
            <a:ext cx="2119669" cy="5233992"/>
            <a:chOff x="0" y="-241102"/>
            <a:chExt cx="5652450" cy="13957313"/>
          </a:xfrm>
        </p:grpSpPr>
        <p:grpSp>
          <p:nvGrpSpPr>
            <p:cNvPr id="55" name="Google Shape;55;p13"/>
            <p:cNvGrpSpPr/>
            <p:nvPr/>
          </p:nvGrpSpPr>
          <p:grpSpPr>
            <a:xfrm>
              <a:off x="2826056" y="-241102"/>
              <a:ext cx="2826394" cy="13957313"/>
              <a:chOff x="0" y="-47625"/>
              <a:chExt cx="558300" cy="2757000"/>
            </a:xfrm>
          </p:grpSpPr>
          <p:sp>
            <p:nvSpPr>
              <p:cNvPr id="56" name="Google Shape;56;p13"/>
              <p:cNvSpPr/>
              <p:nvPr/>
            </p:nvSpPr>
            <p:spPr>
              <a:xfrm>
                <a:off x="0" y="0"/>
                <a:ext cx="558233" cy="2709333"/>
              </a:xfrm>
              <a:custGeom>
                <a:rect b="b" l="l" r="r" t="t"/>
                <a:pathLst>
                  <a:path extrusionOk="0" h="2709333" w="558233">
                    <a:moveTo>
                      <a:pt x="0" y="0"/>
                    </a:moveTo>
                    <a:lnTo>
                      <a:pt x="558233" y="0"/>
                    </a:lnTo>
                    <a:lnTo>
                      <a:pt x="558233" y="2709333"/>
                    </a:lnTo>
                    <a:lnTo>
                      <a:pt x="0" y="2709333"/>
                    </a:ln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</p:spPr>
          </p:sp>
          <p:sp>
            <p:nvSpPr>
              <p:cNvPr id="57" name="Google Shape;57;p13"/>
              <p:cNvSpPr txBox="1"/>
              <p:nvPr/>
            </p:nvSpPr>
            <p:spPr>
              <a:xfrm>
                <a:off x="0" y="-47625"/>
                <a:ext cx="558300" cy="2757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58" name="Google Shape;58;p13"/>
            <p:cNvGrpSpPr/>
            <p:nvPr/>
          </p:nvGrpSpPr>
          <p:grpSpPr>
            <a:xfrm>
              <a:off x="1413028" y="-241102"/>
              <a:ext cx="2826394" cy="13957313"/>
              <a:chOff x="0" y="-47625"/>
              <a:chExt cx="558300" cy="2757000"/>
            </a:xfrm>
          </p:grpSpPr>
          <p:sp>
            <p:nvSpPr>
              <p:cNvPr id="59" name="Google Shape;59;p13"/>
              <p:cNvSpPr/>
              <p:nvPr/>
            </p:nvSpPr>
            <p:spPr>
              <a:xfrm>
                <a:off x="0" y="0"/>
                <a:ext cx="558233" cy="2709333"/>
              </a:xfrm>
              <a:custGeom>
                <a:rect b="b" l="l" r="r" t="t"/>
                <a:pathLst>
                  <a:path extrusionOk="0" h="2709333" w="558233">
                    <a:moveTo>
                      <a:pt x="0" y="0"/>
                    </a:moveTo>
                    <a:lnTo>
                      <a:pt x="558233" y="0"/>
                    </a:lnTo>
                    <a:lnTo>
                      <a:pt x="558233" y="2709333"/>
                    </a:lnTo>
                    <a:lnTo>
                      <a:pt x="0" y="2709333"/>
                    </a:lnTo>
                    <a:close/>
                  </a:path>
                </a:pathLst>
              </a:custGeom>
              <a:solidFill>
                <a:srgbClr val="38E0A4"/>
              </a:solidFill>
              <a:ln>
                <a:noFill/>
              </a:ln>
            </p:spPr>
          </p:sp>
          <p:sp>
            <p:nvSpPr>
              <p:cNvPr id="60" name="Google Shape;60;p13"/>
              <p:cNvSpPr txBox="1"/>
              <p:nvPr/>
            </p:nvSpPr>
            <p:spPr>
              <a:xfrm>
                <a:off x="0" y="-47625"/>
                <a:ext cx="558300" cy="2757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61" name="Google Shape;61;p13"/>
            <p:cNvGrpSpPr/>
            <p:nvPr/>
          </p:nvGrpSpPr>
          <p:grpSpPr>
            <a:xfrm>
              <a:off x="0" y="-241102"/>
              <a:ext cx="2826394" cy="13957313"/>
              <a:chOff x="0" y="-47625"/>
              <a:chExt cx="558300" cy="2757000"/>
            </a:xfrm>
          </p:grpSpPr>
          <p:sp>
            <p:nvSpPr>
              <p:cNvPr id="62" name="Google Shape;62;p13"/>
              <p:cNvSpPr/>
              <p:nvPr/>
            </p:nvSpPr>
            <p:spPr>
              <a:xfrm>
                <a:off x="0" y="0"/>
                <a:ext cx="558233" cy="2709333"/>
              </a:xfrm>
              <a:custGeom>
                <a:rect b="b" l="l" r="r" t="t"/>
                <a:pathLst>
                  <a:path extrusionOk="0" h="2709333" w="558233">
                    <a:moveTo>
                      <a:pt x="0" y="0"/>
                    </a:moveTo>
                    <a:lnTo>
                      <a:pt x="558233" y="0"/>
                    </a:lnTo>
                    <a:lnTo>
                      <a:pt x="558233" y="2709333"/>
                    </a:lnTo>
                    <a:lnTo>
                      <a:pt x="0" y="2709333"/>
                    </a:lnTo>
                    <a:close/>
                  </a:path>
                </a:pathLst>
              </a:custGeom>
              <a:solidFill>
                <a:srgbClr val="6484F3"/>
              </a:solidFill>
              <a:ln>
                <a:noFill/>
              </a:ln>
            </p:spPr>
          </p:sp>
          <p:sp>
            <p:nvSpPr>
              <p:cNvPr id="63" name="Google Shape;63;p13"/>
              <p:cNvSpPr txBox="1"/>
              <p:nvPr/>
            </p:nvSpPr>
            <p:spPr>
              <a:xfrm>
                <a:off x="0" y="-47625"/>
                <a:ext cx="558300" cy="2757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</p:grpSp>
      <p:sp>
        <p:nvSpPr>
          <p:cNvPr id="64" name="Google Shape;64;p13"/>
          <p:cNvSpPr/>
          <p:nvPr/>
        </p:nvSpPr>
        <p:spPr>
          <a:xfrm>
            <a:off x="6323449" y="-105096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4"/>
                </a:lnTo>
                <a:lnTo>
                  <a:pt x="0" y="2477784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65" name="Google Shape;65;p13"/>
          <p:cNvSpPr txBox="1"/>
          <p:nvPr/>
        </p:nvSpPr>
        <p:spPr>
          <a:xfrm>
            <a:off x="2103994" y="211401"/>
            <a:ext cx="7040100" cy="3324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72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WHAT IS HISTORICAL THINKING?</a:t>
            </a:r>
            <a:endParaRPr sz="700"/>
          </a:p>
        </p:txBody>
      </p:sp>
      <p:sp>
        <p:nvSpPr>
          <p:cNvPr id="66" name="Google Shape;66;p13"/>
          <p:cNvSpPr txBox="1"/>
          <p:nvPr/>
        </p:nvSpPr>
        <p:spPr>
          <a:xfrm>
            <a:off x="2316976" y="3458604"/>
            <a:ext cx="6312600" cy="446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" sz="2900" u="none" cap="none" strike="noStrike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Unit </a:t>
            </a:r>
            <a:r>
              <a:rPr lang="en" sz="29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0:</a:t>
            </a:r>
            <a:r>
              <a:rPr b="0" i="0" lang="en" sz="2900" u="none" cap="none" strike="noStrike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 </a:t>
            </a:r>
            <a:r>
              <a:rPr lang="en" sz="29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Introduction to World History</a:t>
            </a:r>
            <a:endParaRPr sz="700"/>
          </a:p>
        </p:txBody>
      </p:sp>
      <p:sp>
        <p:nvSpPr>
          <p:cNvPr id="67" name="Google Shape;67;p13"/>
          <p:cNvSpPr/>
          <p:nvPr/>
        </p:nvSpPr>
        <p:spPr>
          <a:xfrm>
            <a:off x="5559048" y="4629150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68" name="Google Shape;68;p13"/>
          <p:cNvSpPr txBox="1"/>
          <p:nvPr/>
        </p:nvSpPr>
        <p:spPr>
          <a:xfrm rot="-5400000">
            <a:off x="-1411564" y="2464077"/>
            <a:ext cx="3441000" cy="215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3996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" sz="1400" u="none" cap="none" strike="noStrike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© Thinking Nation </a:t>
            </a:r>
            <a:r>
              <a:rPr b="1" lang="en" sz="14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2025</a:t>
            </a:r>
            <a:endParaRPr sz="700"/>
          </a:p>
        </p:txBody>
      </p:sp>
      <p:cxnSp>
        <p:nvCxnSpPr>
          <p:cNvPr id="69" name="Google Shape;69;p13"/>
          <p:cNvCxnSpPr/>
          <p:nvPr/>
        </p:nvCxnSpPr>
        <p:spPr>
          <a:xfrm flipH="1" rot="10800000">
            <a:off x="326967" y="-1334"/>
            <a:ext cx="1800" cy="1447800"/>
          </a:xfrm>
          <a:prstGeom prst="straightConnector1">
            <a:avLst/>
          </a:prstGeom>
          <a:noFill/>
          <a:ln cap="flat" cmpd="sng" w="1143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70" name="Google Shape;70;p13"/>
          <p:cNvCxnSpPr/>
          <p:nvPr/>
        </p:nvCxnSpPr>
        <p:spPr>
          <a:xfrm rot="10800000">
            <a:off x="321947" y="3644649"/>
            <a:ext cx="2700" cy="1498800"/>
          </a:xfrm>
          <a:prstGeom prst="straightConnector1">
            <a:avLst/>
          </a:prstGeom>
          <a:noFill/>
          <a:ln cap="flat" cmpd="sng" w="1143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1" name="Shape 2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Google Shape;242;p22"/>
          <p:cNvSpPr/>
          <p:nvPr/>
        </p:nvSpPr>
        <p:spPr>
          <a:xfrm>
            <a:off x="6882084" y="3599399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243" name="Google Shape;243;p22"/>
          <p:cNvGrpSpPr/>
          <p:nvPr/>
        </p:nvGrpSpPr>
        <p:grpSpPr>
          <a:xfrm>
            <a:off x="-127008" y="4615004"/>
            <a:ext cx="9398022" cy="468724"/>
            <a:chOff x="204" y="0"/>
            <a:chExt cx="25061391" cy="1249931"/>
          </a:xfrm>
        </p:grpSpPr>
        <p:grpSp>
          <p:nvGrpSpPr>
            <p:cNvPr id="244" name="Google Shape;244;p22"/>
            <p:cNvGrpSpPr/>
            <p:nvPr/>
          </p:nvGrpSpPr>
          <p:grpSpPr>
            <a:xfrm rot="5400000">
              <a:off x="12002369" y="-11663474"/>
              <a:ext cx="1249931" cy="24576878"/>
              <a:chOff x="0" y="-38100"/>
              <a:chExt cx="246900" cy="4854692"/>
            </a:xfrm>
          </p:grpSpPr>
          <p:sp>
            <p:nvSpPr>
              <p:cNvPr id="245" name="Google Shape;245;p22"/>
              <p:cNvSpPr/>
              <p:nvPr/>
            </p:nvSpPr>
            <p:spPr>
              <a:xfrm>
                <a:off x="0" y="0"/>
                <a:ext cx="246798" cy="4816592"/>
              </a:xfrm>
              <a:custGeom>
                <a:rect b="b" l="l" r="r" t="t"/>
                <a:pathLst>
                  <a:path extrusionOk="0" h="4816592" w="246798">
                    <a:moveTo>
                      <a:pt x="0" y="0"/>
                    </a:moveTo>
                    <a:lnTo>
                      <a:pt x="246798" y="0"/>
                    </a:lnTo>
                    <a:lnTo>
                      <a:pt x="246798" y="4816592"/>
                    </a:lnTo>
                    <a:lnTo>
                      <a:pt x="0" y="4816592"/>
                    </a:lnTo>
                    <a:close/>
                  </a:path>
                </a:pathLst>
              </a:custGeom>
              <a:solidFill>
                <a:srgbClr val="EFFEF9"/>
              </a:solidFill>
              <a:ln>
                <a:noFill/>
              </a:ln>
            </p:spPr>
          </p:sp>
          <p:sp>
            <p:nvSpPr>
              <p:cNvPr id="246" name="Google Shape;246;p22"/>
              <p:cNvSpPr txBox="1"/>
              <p:nvPr/>
            </p:nvSpPr>
            <p:spPr>
              <a:xfrm>
                <a:off x="0" y="-38100"/>
                <a:ext cx="246900" cy="4854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247" name="Google Shape;247;p22"/>
            <p:cNvSpPr txBox="1"/>
            <p:nvPr/>
          </p:nvSpPr>
          <p:spPr>
            <a:xfrm>
              <a:off x="7951598" y="305302"/>
              <a:ext cx="9176100" cy="574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996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" sz="1400" u="none" cap="none" strike="noStrike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© Thinking Nation </a:t>
              </a:r>
              <a:r>
                <a:rPr b="1" lang="en" sz="14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2025</a:t>
              </a:r>
              <a:endParaRPr sz="700"/>
            </a:p>
          </p:txBody>
        </p:sp>
        <p:cxnSp>
          <p:nvCxnSpPr>
            <p:cNvPr id="248" name="Google Shape;248;p22"/>
            <p:cNvCxnSpPr/>
            <p:nvPr/>
          </p:nvCxnSpPr>
          <p:spPr>
            <a:xfrm>
              <a:off x="204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249" name="Google Shape;249;p22"/>
            <p:cNvCxnSpPr/>
            <p:nvPr/>
          </p:nvCxnSpPr>
          <p:spPr>
            <a:xfrm>
              <a:off x="15587895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grpSp>
        <p:nvGrpSpPr>
          <p:cNvPr id="250" name="Google Shape;250;p22"/>
          <p:cNvGrpSpPr/>
          <p:nvPr/>
        </p:nvGrpSpPr>
        <p:grpSpPr>
          <a:xfrm>
            <a:off x="7929578" y="-49020"/>
            <a:ext cx="781313" cy="885635"/>
            <a:chOff x="0" y="-130721"/>
            <a:chExt cx="2083500" cy="2361695"/>
          </a:xfrm>
        </p:grpSpPr>
        <p:grpSp>
          <p:nvGrpSpPr>
            <p:cNvPr id="251" name="Google Shape;251;p22"/>
            <p:cNvGrpSpPr/>
            <p:nvPr/>
          </p:nvGrpSpPr>
          <p:grpSpPr>
            <a:xfrm>
              <a:off x="75599" y="-130721"/>
              <a:ext cx="1932614" cy="2361695"/>
              <a:chOff x="0" y="-47625"/>
              <a:chExt cx="704100" cy="860425"/>
            </a:xfrm>
          </p:grpSpPr>
          <p:sp>
            <p:nvSpPr>
              <p:cNvPr id="252" name="Google Shape;252;p22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38E0A4"/>
              </a:solidFill>
              <a:ln>
                <a:noFill/>
              </a:ln>
            </p:spPr>
            <p:txBody>
              <a:bodyPr anchorCtr="0" anchor="ctr" bIns="45725" lIns="45725" spcFirstLastPara="1" rIns="45725" wrap="square" tIns="457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53" name="Google Shape;253;p22"/>
              <p:cNvSpPr txBox="1"/>
              <p:nvPr/>
            </p:nvSpPr>
            <p:spPr>
              <a:xfrm>
                <a:off x="0" y="-47625"/>
                <a:ext cx="704100" cy="73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254" name="Google Shape;254;p22"/>
            <p:cNvSpPr txBox="1"/>
            <p:nvPr/>
          </p:nvSpPr>
          <p:spPr>
            <a:xfrm>
              <a:off x="0" y="447107"/>
              <a:ext cx="2083500" cy="1149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2800">
                  <a:solidFill>
                    <a:schemeClr val="lt1"/>
                  </a:solidFill>
                  <a:latin typeface="Halant"/>
                  <a:ea typeface="Halant"/>
                  <a:cs typeface="Halant"/>
                  <a:sym typeface="Halant"/>
                </a:rPr>
                <a:t>8</a:t>
              </a:r>
              <a:endParaRPr sz="700">
                <a:solidFill>
                  <a:schemeClr val="lt1"/>
                </a:solidFill>
              </a:endParaRPr>
            </a:p>
          </p:txBody>
        </p:sp>
      </p:grpSp>
      <p:sp>
        <p:nvSpPr>
          <p:cNvPr id="255" name="Google Shape;255;p22"/>
          <p:cNvSpPr/>
          <p:nvPr/>
        </p:nvSpPr>
        <p:spPr>
          <a:xfrm>
            <a:off x="-1313786" y="-366668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256" name="Google Shape;256;p22"/>
          <p:cNvSpPr txBox="1"/>
          <p:nvPr/>
        </p:nvSpPr>
        <p:spPr>
          <a:xfrm>
            <a:off x="2607700" y="1219400"/>
            <a:ext cx="6274800" cy="3078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SzPts val="600"/>
              <a:buNone/>
            </a:pPr>
            <a:r>
              <a:rPr i="1" lang="en" sz="25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Thinking historically means considering </a:t>
            </a:r>
            <a:r>
              <a:rPr i="1" lang="en" sz="2500" u="sng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how one's personhood has influenced their perspective</a:t>
            </a:r>
            <a:r>
              <a:rPr i="1" lang="en" sz="25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. It also means recognizing how </a:t>
            </a:r>
            <a:r>
              <a:rPr i="1" lang="en" sz="2500" u="sng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diverse viewpoints and experiences</a:t>
            </a:r>
            <a:r>
              <a:rPr i="1" lang="en" sz="25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 shape the</a:t>
            </a:r>
            <a:r>
              <a:rPr i="1" lang="en" sz="2500" u="sng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 understanding of historical events</a:t>
            </a:r>
            <a:r>
              <a:rPr i="1" lang="en" sz="25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. This allows students of history to </a:t>
            </a:r>
            <a:r>
              <a:rPr i="1" lang="en" sz="2500" u="sng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cultivate empathy</a:t>
            </a:r>
            <a:r>
              <a:rPr i="1" lang="en" sz="25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 for the people of the past that are studied.</a:t>
            </a:r>
            <a:endParaRPr i="1" sz="25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257" name="Google Shape;257;p22"/>
          <p:cNvSpPr txBox="1"/>
          <p:nvPr/>
        </p:nvSpPr>
        <p:spPr>
          <a:xfrm>
            <a:off x="1276940" y="226125"/>
            <a:ext cx="6590100" cy="646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42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PERSPECTIVE</a:t>
            </a:r>
            <a:endParaRPr sz="700"/>
          </a:p>
        </p:txBody>
      </p:sp>
      <p:pic>
        <p:nvPicPr>
          <p:cNvPr id="258" name="Google Shape;258;p2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82600" y="1767730"/>
            <a:ext cx="1951775" cy="19517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2" name="Shape 2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" name="Google Shape;263;p23"/>
          <p:cNvSpPr/>
          <p:nvPr/>
        </p:nvSpPr>
        <p:spPr>
          <a:xfrm>
            <a:off x="6882084" y="3599399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264" name="Google Shape;264;p23"/>
          <p:cNvGrpSpPr/>
          <p:nvPr/>
        </p:nvGrpSpPr>
        <p:grpSpPr>
          <a:xfrm>
            <a:off x="-127008" y="4615004"/>
            <a:ext cx="9398022" cy="468724"/>
            <a:chOff x="204" y="0"/>
            <a:chExt cx="25061391" cy="1249931"/>
          </a:xfrm>
        </p:grpSpPr>
        <p:grpSp>
          <p:nvGrpSpPr>
            <p:cNvPr id="265" name="Google Shape;265;p23"/>
            <p:cNvGrpSpPr/>
            <p:nvPr/>
          </p:nvGrpSpPr>
          <p:grpSpPr>
            <a:xfrm rot="5400000">
              <a:off x="12002369" y="-11663474"/>
              <a:ext cx="1249931" cy="24576878"/>
              <a:chOff x="0" y="-38100"/>
              <a:chExt cx="246900" cy="4854692"/>
            </a:xfrm>
          </p:grpSpPr>
          <p:sp>
            <p:nvSpPr>
              <p:cNvPr id="266" name="Google Shape;266;p23"/>
              <p:cNvSpPr/>
              <p:nvPr/>
            </p:nvSpPr>
            <p:spPr>
              <a:xfrm>
                <a:off x="0" y="0"/>
                <a:ext cx="246798" cy="4816592"/>
              </a:xfrm>
              <a:custGeom>
                <a:rect b="b" l="l" r="r" t="t"/>
                <a:pathLst>
                  <a:path extrusionOk="0" h="4816592" w="246798">
                    <a:moveTo>
                      <a:pt x="0" y="0"/>
                    </a:moveTo>
                    <a:lnTo>
                      <a:pt x="246798" y="0"/>
                    </a:lnTo>
                    <a:lnTo>
                      <a:pt x="246798" y="4816592"/>
                    </a:lnTo>
                    <a:lnTo>
                      <a:pt x="0" y="4816592"/>
                    </a:lnTo>
                    <a:close/>
                  </a:path>
                </a:pathLst>
              </a:custGeom>
              <a:solidFill>
                <a:srgbClr val="EFFEF9"/>
              </a:solidFill>
              <a:ln>
                <a:noFill/>
              </a:ln>
            </p:spPr>
          </p:sp>
          <p:sp>
            <p:nvSpPr>
              <p:cNvPr id="267" name="Google Shape;267;p23"/>
              <p:cNvSpPr txBox="1"/>
              <p:nvPr/>
            </p:nvSpPr>
            <p:spPr>
              <a:xfrm>
                <a:off x="0" y="-38100"/>
                <a:ext cx="246900" cy="4854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268" name="Google Shape;268;p23"/>
            <p:cNvSpPr txBox="1"/>
            <p:nvPr/>
          </p:nvSpPr>
          <p:spPr>
            <a:xfrm>
              <a:off x="7951598" y="305302"/>
              <a:ext cx="9176100" cy="574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996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" sz="1400" u="none" cap="none" strike="noStrike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© Thinking Nation </a:t>
              </a:r>
              <a:r>
                <a:rPr b="1" lang="en" sz="14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2025</a:t>
              </a:r>
              <a:endParaRPr sz="700"/>
            </a:p>
          </p:txBody>
        </p:sp>
        <p:cxnSp>
          <p:nvCxnSpPr>
            <p:cNvPr id="269" name="Google Shape;269;p23"/>
            <p:cNvCxnSpPr/>
            <p:nvPr/>
          </p:nvCxnSpPr>
          <p:spPr>
            <a:xfrm>
              <a:off x="204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270" name="Google Shape;270;p23"/>
            <p:cNvCxnSpPr/>
            <p:nvPr/>
          </p:nvCxnSpPr>
          <p:spPr>
            <a:xfrm>
              <a:off x="15587895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grpSp>
        <p:nvGrpSpPr>
          <p:cNvPr id="271" name="Google Shape;271;p23"/>
          <p:cNvGrpSpPr/>
          <p:nvPr/>
        </p:nvGrpSpPr>
        <p:grpSpPr>
          <a:xfrm>
            <a:off x="7929578" y="-49020"/>
            <a:ext cx="781313" cy="885635"/>
            <a:chOff x="0" y="-130721"/>
            <a:chExt cx="2083500" cy="2361695"/>
          </a:xfrm>
        </p:grpSpPr>
        <p:grpSp>
          <p:nvGrpSpPr>
            <p:cNvPr id="272" name="Google Shape;272;p23"/>
            <p:cNvGrpSpPr/>
            <p:nvPr/>
          </p:nvGrpSpPr>
          <p:grpSpPr>
            <a:xfrm>
              <a:off x="75599" y="-130721"/>
              <a:ext cx="1932614" cy="2361695"/>
              <a:chOff x="0" y="-47625"/>
              <a:chExt cx="704100" cy="860425"/>
            </a:xfrm>
          </p:grpSpPr>
          <p:sp>
            <p:nvSpPr>
              <p:cNvPr id="273" name="Google Shape;273;p23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38E0A4"/>
              </a:solidFill>
              <a:ln>
                <a:noFill/>
              </a:ln>
            </p:spPr>
            <p:txBody>
              <a:bodyPr anchorCtr="0" anchor="ctr" bIns="45725" lIns="45725" spcFirstLastPara="1" rIns="45725" wrap="square" tIns="457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74" name="Google Shape;274;p23"/>
              <p:cNvSpPr txBox="1"/>
              <p:nvPr/>
            </p:nvSpPr>
            <p:spPr>
              <a:xfrm>
                <a:off x="0" y="-47625"/>
                <a:ext cx="704100" cy="73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275" name="Google Shape;275;p23"/>
            <p:cNvSpPr txBox="1"/>
            <p:nvPr/>
          </p:nvSpPr>
          <p:spPr>
            <a:xfrm>
              <a:off x="0" y="447107"/>
              <a:ext cx="2083500" cy="1149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2800">
                  <a:solidFill>
                    <a:schemeClr val="lt1"/>
                  </a:solidFill>
                  <a:latin typeface="Halant"/>
                  <a:ea typeface="Halant"/>
                  <a:cs typeface="Halant"/>
                  <a:sym typeface="Halant"/>
                </a:rPr>
                <a:t>9</a:t>
              </a:r>
              <a:endParaRPr sz="700">
                <a:solidFill>
                  <a:schemeClr val="lt1"/>
                </a:solidFill>
              </a:endParaRPr>
            </a:p>
          </p:txBody>
        </p:sp>
      </p:grpSp>
      <p:sp>
        <p:nvSpPr>
          <p:cNvPr id="276" name="Google Shape;276;p23"/>
          <p:cNvSpPr/>
          <p:nvPr/>
        </p:nvSpPr>
        <p:spPr>
          <a:xfrm>
            <a:off x="-1313786" y="-366668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277" name="Google Shape;277;p23"/>
          <p:cNvSpPr txBox="1"/>
          <p:nvPr/>
        </p:nvSpPr>
        <p:spPr>
          <a:xfrm>
            <a:off x="2607700" y="1524200"/>
            <a:ext cx="6274800" cy="2693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SzPts val="600"/>
              <a:buNone/>
            </a:pPr>
            <a:r>
              <a:rPr i="1" lang="en" sz="25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Thinking historically means </a:t>
            </a:r>
            <a:r>
              <a:rPr i="1" lang="en" sz="2500" u="sng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assessing the validity of a claim using</a:t>
            </a:r>
            <a:r>
              <a:rPr i="1" lang="en" sz="25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 the available </a:t>
            </a:r>
            <a:r>
              <a:rPr i="1" lang="en" sz="2500" u="sng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evidence</a:t>
            </a:r>
            <a:r>
              <a:rPr i="1" lang="en" sz="25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. Furthermore, by </a:t>
            </a:r>
            <a:r>
              <a:rPr i="1" lang="en" sz="2500" u="sng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utilizing other skills</a:t>
            </a:r>
            <a:r>
              <a:rPr i="1" lang="en" sz="25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, like contextualization, perspective, and continuity and change over time, the rationale behind an argument can be better understood.</a:t>
            </a:r>
            <a:endParaRPr i="1" sz="25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278" name="Google Shape;278;p23"/>
          <p:cNvSpPr txBox="1"/>
          <p:nvPr/>
        </p:nvSpPr>
        <p:spPr>
          <a:xfrm>
            <a:off x="1276940" y="149925"/>
            <a:ext cx="6590100" cy="1293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42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EVALUATING ARGUMENTS</a:t>
            </a:r>
            <a:endParaRPr sz="700"/>
          </a:p>
        </p:txBody>
      </p:sp>
      <p:pic>
        <p:nvPicPr>
          <p:cNvPr id="279" name="Google Shape;279;p2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90825" y="1676693"/>
            <a:ext cx="1790113" cy="179011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3" name="Shape 2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" name="Google Shape;284;p24"/>
          <p:cNvSpPr/>
          <p:nvPr/>
        </p:nvSpPr>
        <p:spPr>
          <a:xfrm>
            <a:off x="6882084" y="3599399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285" name="Google Shape;285;p24"/>
          <p:cNvGrpSpPr/>
          <p:nvPr/>
        </p:nvGrpSpPr>
        <p:grpSpPr>
          <a:xfrm>
            <a:off x="-127008" y="4615004"/>
            <a:ext cx="9398022" cy="468724"/>
            <a:chOff x="204" y="0"/>
            <a:chExt cx="25061391" cy="1249931"/>
          </a:xfrm>
        </p:grpSpPr>
        <p:grpSp>
          <p:nvGrpSpPr>
            <p:cNvPr id="286" name="Google Shape;286;p24"/>
            <p:cNvGrpSpPr/>
            <p:nvPr/>
          </p:nvGrpSpPr>
          <p:grpSpPr>
            <a:xfrm rot="5400000">
              <a:off x="12002369" y="-11663474"/>
              <a:ext cx="1249931" cy="24576878"/>
              <a:chOff x="0" y="-38100"/>
              <a:chExt cx="246900" cy="4854692"/>
            </a:xfrm>
          </p:grpSpPr>
          <p:sp>
            <p:nvSpPr>
              <p:cNvPr id="287" name="Google Shape;287;p24"/>
              <p:cNvSpPr/>
              <p:nvPr/>
            </p:nvSpPr>
            <p:spPr>
              <a:xfrm>
                <a:off x="0" y="0"/>
                <a:ext cx="246798" cy="4816592"/>
              </a:xfrm>
              <a:custGeom>
                <a:rect b="b" l="l" r="r" t="t"/>
                <a:pathLst>
                  <a:path extrusionOk="0" h="4816592" w="246798">
                    <a:moveTo>
                      <a:pt x="0" y="0"/>
                    </a:moveTo>
                    <a:lnTo>
                      <a:pt x="246798" y="0"/>
                    </a:lnTo>
                    <a:lnTo>
                      <a:pt x="246798" y="4816592"/>
                    </a:lnTo>
                    <a:lnTo>
                      <a:pt x="0" y="4816592"/>
                    </a:lnTo>
                    <a:close/>
                  </a:path>
                </a:pathLst>
              </a:custGeom>
              <a:solidFill>
                <a:srgbClr val="EFFEF9"/>
              </a:solidFill>
              <a:ln>
                <a:noFill/>
              </a:ln>
            </p:spPr>
          </p:sp>
          <p:sp>
            <p:nvSpPr>
              <p:cNvPr id="288" name="Google Shape;288;p24"/>
              <p:cNvSpPr txBox="1"/>
              <p:nvPr/>
            </p:nvSpPr>
            <p:spPr>
              <a:xfrm>
                <a:off x="0" y="-38100"/>
                <a:ext cx="246900" cy="4854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289" name="Google Shape;289;p24"/>
            <p:cNvSpPr txBox="1"/>
            <p:nvPr/>
          </p:nvSpPr>
          <p:spPr>
            <a:xfrm>
              <a:off x="7951598" y="305302"/>
              <a:ext cx="9176100" cy="574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996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" sz="1400" u="none" cap="none" strike="noStrike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© Thinking Nation </a:t>
              </a:r>
              <a:r>
                <a:rPr b="1" lang="en" sz="14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2025</a:t>
              </a:r>
              <a:endParaRPr sz="700"/>
            </a:p>
          </p:txBody>
        </p:sp>
        <p:cxnSp>
          <p:nvCxnSpPr>
            <p:cNvPr id="290" name="Google Shape;290;p24"/>
            <p:cNvCxnSpPr/>
            <p:nvPr/>
          </p:nvCxnSpPr>
          <p:spPr>
            <a:xfrm>
              <a:off x="204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291" name="Google Shape;291;p24"/>
            <p:cNvCxnSpPr/>
            <p:nvPr/>
          </p:nvCxnSpPr>
          <p:spPr>
            <a:xfrm>
              <a:off x="15587895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grpSp>
        <p:nvGrpSpPr>
          <p:cNvPr id="292" name="Google Shape;292;p24"/>
          <p:cNvGrpSpPr/>
          <p:nvPr/>
        </p:nvGrpSpPr>
        <p:grpSpPr>
          <a:xfrm>
            <a:off x="7929578" y="-49020"/>
            <a:ext cx="781313" cy="885635"/>
            <a:chOff x="0" y="-130721"/>
            <a:chExt cx="2083500" cy="2361695"/>
          </a:xfrm>
        </p:grpSpPr>
        <p:grpSp>
          <p:nvGrpSpPr>
            <p:cNvPr id="293" name="Google Shape;293;p24"/>
            <p:cNvGrpSpPr/>
            <p:nvPr/>
          </p:nvGrpSpPr>
          <p:grpSpPr>
            <a:xfrm>
              <a:off x="75599" y="-130721"/>
              <a:ext cx="1932614" cy="2361695"/>
              <a:chOff x="0" y="-47625"/>
              <a:chExt cx="704100" cy="860425"/>
            </a:xfrm>
          </p:grpSpPr>
          <p:sp>
            <p:nvSpPr>
              <p:cNvPr id="294" name="Google Shape;294;p24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38E0A4"/>
              </a:solidFill>
              <a:ln>
                <a:noFill/>
              </a:ln>
            </p:spPr>
            <p:txBody>
              <a:bodyPr anchorCtr="0" anchor="ctr" bIns="45725" lIns="45725" spcFirstLastPara="1" rIns="45725" wrap="square" tIns="457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95" name="Google Shape;295;p24"/>
              <p:cNvSpPr txBox="1"/>
              <p:nvPr/>
            </p:nvSpPr>
            <p:spPr>
              <a:xfrm>
                <a:off x="0" y="-47625"/>
                <a:ext cx="704100" cy="73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296" name="Google Shape;296;p24"/>
            <p:cNvSpPr txBox="1"/>
            <p:nvPr/>
          </p:nvSpPr>
          <p:spPr>
            <a:xfrm>
              <a:off x="0" y="447107"/>
              <a:ext cx="2083500" cy="1149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2800">
                  <a:solidFill>
                    <a:schemeClr val="lt1"/>
                  </a:solidFill>
                  <a:latin typeface="Halant"/>
                  <a:ea typeface="Halant"/>
                  <a:cs typeface="Halant"/>
                  <a:sym typeface="Halant"/>
                </a:rPr>
                <a:t>10</a:t>
              </a:r>
              <a:endParaRPr sz="700">
                <a:solidFill>
                  <a:schemeClr val="lt1"/>
                </a:solidFill>
              </a:endParaRPr>
            </a:p>
          </p:txBody>
        </p:sp>
      </p:grpSp>
      <p:sp>
        <p:nvSpPr>
          <p:cNvPr id="297" name="Google Shape;297;p24"/>
          <p:cNvSpPr/>
          <p:nvPr/>
        </p:nvSpPr>
        <p:spPr>
          <a:xfrm>
            <a:off x="-1313786" y="-366668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298" name="Google Shape;298;p24"/>
          <p:cNvSpPr txBox="1"/>
          <p:nvPr/>
        </p:nvSpPr>
        <p:spPr>
          <a:xfrm>
            <a:off x="2192900" y="1524200"/>
            <a:ext cx="6689700" cy="3078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SzPts val="600"/>
              <a:buNone/>
            </a:pPr>
            <a:r>
              <a:rPr i="1" lang="en" sz="25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Quantitative analysis involves the process of </a:t>
            </a:r>
            <a:r>
              <a:rPr i="1" lang="en" sz="2500" u="sng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evaluating data</a:t>
            </a:r>
            <a:r>
              <a:rPr i="1" lang="en" sz="25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 that is </a:t>
            </a:r>
            <a:r>
              <a:rPr i="1" lang="en" sz="2500" u="sng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shown visually</a:t>
            </a:r>
            <a:r>
              <a:rPr i="1" lang="en" sz="25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 through </a:t>
            </a:r>
            <a:r>
              <a:rPr i="1" lang="en" sz="2500" u="sng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tables, charts, graphs, maps, and infographics</a:t>
            </a:r>
            <a:r>
              <a:rPr i="1" lang="en" sz="25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. By </a:t>
            </a:r>
            <a:r>
              <a:rPr i="1" lang="en" sz="2500" u="sng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analyzing patterns</a:t>
            </a:r>
            <a:r>
              <a:rPr i="1" lang="en" sz="25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, conclusions can be drawn about </a:t>
            </a:r>
            <a:r>
              <a:rPr i="1" lang="en" sz="2500" u="sng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behaviors, institutions, processes, and policies</a:t>
            </a:r>
            <a:r>
              <a:rPr i="1" lang="en" sz="25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. Critical investigations also yield </a:t>
            </a:r>
            <a:r>
              <a:rPr i="1" lang="en" sz="2500" u="sng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possible limitations</a:t>
            </a:r>
            <a:r>
              <a:rPr i="1" lang="en" sz="25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 for the data presented</a:t>
            </a:r>
            <a:endParaRPr i="1" sz="25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299" name="Google Shape;299;p24"/>
          <p:cNvSpPr txBox="1"/>
          <p:nvPr/>
        </p:nvSpPr>
        <p:spPr>
          <a:xfrm>
            <a:off x="1276940" y="149925"/>
            <a:ext cx="6590100" cy="1293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42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QUANTITATIVE ANALYSIS</a:t>
            </a:r>
            <a:endParaRPr sz="700"/>
          </a:p>
        </p:txBody>
      </p:sp>
      <p:pic>
        <p:nvPicPr>
          <p:cNvPr id="300" name="Google Shape;300;p2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18150" y="1913450"/>
            <a:ext cx="2076275" cy="20762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4"/>
          <p:cNvSpPr txBox="1"/>
          <p:nvPr/>
        </p:nvSpPr>
        <p:spPr>
          <a:xfrm>
            <a:off x="895670" y="1981390"/>
            <a:ext cx="7352700" cy="769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SzPts val="600"/>
              <a:buNone/>
            </a:pPr>
            <a:r>
              <a:rPr i="1" lang="en" sz="25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How do historians use various historical thinking skills to analyze the past?</a:t>
            </a:r>
            <a:endParaRPr i="1" sz="25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76" name="Google Shape;76;p14"/>
          <p:cNvSpPr/>
          <p:nvPr/>
        </p:nvSpPr>
        <p:spPr>
          <a:xfrm>
            <a:off x="6882084" y="3599399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77" name="Google Shape;77;p14"/>
          <p:cNvGrpSpPr/>
          <p:nvPr/>
        </p:nvGrpSpPr>
        <p:grpSpPr>
          <a:xfrm>
            <a:off x="-127008" y="4615004"/>
            <a:ext cx="9398022" cy="468724"/>
            <a:chOff x="204" y="0"/>
            <a:chExt cx="25061391" cy="1249931"/>
          </a:xfrm>
        </p:grpSpPr>
        <p:grpSp>
          <p:nvGrpSpPr>
            <p:cNvPr id="78" name="Google Shape;78;p14"/>
            <p:cNvGrpSpPr/>
            <p:nvPr/>
          </p:nvGrpSpPr>
          <p:grpSpPr>
            <a:xfrm rot="5400000">
              <a:off x="12002369" y="-11663474"/>
              <a:ext cx="1249931" cy="24576878"/>
              <a:chOff x="0" y="-38100"/>
              <a:chExt cx="246900" cy="4854692"/>
            </a:xfrm>
          </p:grpSpPr>
          <p:sp>
            <p:nvSpPr>
              <p:cNvPr id="79" name="Google Shape;79;p14"/>
              <p:cNvSpPr/>
              <p:nvPr/>
            </p:nvSpPr>
            <p:spPr>
              <a:xfrm>
                <a:off x="0" y="0"/>
                <a:ext cx="246798" cy="4816592"/>
              </a:xfrm>
              <a:custGeom>
                <a:rect b="b" l="l" r="r" t="t"/>
                <a:pathLst>
                  <a:path extrusionOk="0" h="4816592" w="246798">
                    <a:moveTo>
                      <a:pt x="0" y="0"/>
                    </a:moveTo>
                    <a:lnTo>
                      <a:pt x="246798" y="0"/>
                    </a:lnTo>
                    <a:lnTo>
                      <a:pt x="246798" y="4816592"/>
                    </a:lnTo>
                    <a:lnTo>
                      <a:pt x="0" y="4816592"/>
                    </a:lnTo>
                    <a:close/>
                  </a:path>
                </a:pathLst>
              </a:custGeom>
              <a:solidFill>
                <a:srgbClr val="EFFEF9"/>
              </a:solidFill>
              <a:ln>
                <a:noFill/>
              </a:ln>
            </p:spPr>
          </p:sp>
          <p:sp>
            <p:nvSpPr>
              <p:cNvPr id="80" name="Google Shape;80;p14"/>
              <p:cNvSpPr txBox="1"/>
              <p:nvPr/>
            </p:nvSpPr>
            <p:spPr>
              <a:xfrm>
                <a:off x="0" y="-38100"/>
                <a:ext cx="246900" cy="4854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81" name="Google Shape;81;p14"/>
            <p:cNvSpPr txBox="1"/>
            <p:nvPr/>
          </p:nvSpPr>
          <p:spPr>
            <a:xfrm>
              <a:off x="7951598" y="305302"/>
              <a:ext cx="9176100" cy="574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996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" sz="1400" u="none" cap="none" strike="noStrike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© Thinking Nation </a:t>
              </a:r>
              <a:r>
                <a:rPr b="1" lang="en" sz="14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2025</a:t>
              </a:r>
              <a:endParaRPr sz="700"/>
            </a:p>
          </p:txBody>
        </p:sp>
        <p:cxnSp>
          <p:nvCxnSpPr>
            <p:cNvPr id="82" name="Google Shape;82;p14"/>
            <p:cNvCxnSpPr/>
            <p:nvPr/>
          </p:nvCxnSpPr>
          <p:spPr>
            <a:xfrm>
              <a:off x="204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83" name="Google Shape;83;p14"/>
            <p:cNvCxnSpPr/>
            <p:nvPr/>
          </p:nvCxnSpPr>
          <p:spPr>
            <a:xfrm>
              <a:off x="15587895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sp>
        <p:nvSpPr>
          <p:cNvPr id="84" name="Google Shape;84;p14"/>
          <p:cNvSpPr txBox="1"/>
          <p:nvPr/>
        </p:nvSpPr>
        <p:spPr>
          <a:xfrm>
            <a:off x="1276990" y="971550"/>
            <a:ext cx="6590100" cy="646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42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SUPPORTING QUESTION</a:t>
            </a:r>
            <a:endParaRPr sz="700"/>
          </a:p>
        </p:txBody>
      </p:sp>
      <p:grpSp>
        <p:nvGrpSpPr>
          <p:cNvPr id="85" name="Google Shape;85;p14"/>
          <p:cNvGrpSpPr/>
          <p:nvPr/>
        </p:nvGrpSpPr>
        <p:grpSpPr>
          <a:xfrm>
            <a:off x="7929578" y="-49020"/>
            <a:ext cx="781313" cy="885635"/>
            <a:chOff x="0" y="-130721"/>
            <a:chExt cx="2083500" cy="2361695"/>
          </a:xfrm>
        </p:grpSpPr>
        <p:grpSp>
          <p:nvGrpSpPr>
            <p:cNvPr id="86" name="Google Shape;86;p14"/>
            <p:cNvGrpSpPr/>
            <p:nvPr/>
          </p:nvGrpSpPr>
          <p:grpSpPr>
            <a:xfrm>
              <a:off x="75599" y="-130721"/>
              <a:ext cx="1932614" cy="2361695"/>
              <a:chOff x="0" y="-47625"/>
              <a:chExt cx="704100" cy="860425"/>
            </a:xfrm>
          </p:grpSpPr>
          <p:sp>
            <p:nvSpPr>
              <p:cNvPr id="87" name="Google Shape;87;p14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38E0A4"/>
              </a:solidFill>
              <a:ln>
                <a:noFill/>
              </a:ln>
            </p:spPr>
            <p:txBody>
              <a:bodyPr anchorCtr="0" anchor="ctr" bIns="45725" lIns="45725" spcFirstLastPara="1" rIns="45725" wrap="square" tIns="457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8" name="Google Shape;88;p14"/>
              <p:cNvSpPr txBox="1"/>
              <p:nvPr/>
            </p:nvSpPr>
            <p:spPr>
              <a:xfrm>
                <a:off x="0" y="-47625"/>
                <a:ext cx="704100" cy="73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89" name="Google Shape;89;p14"/>
            <p:cNvSpPr txBox="1"/>
            <p:nvPr/>
          </p:nvSpPr>
          <p:spPr>
            <a:xfrm>
              <a:off x="0" y="447107"/>
              <a:ext cx="2083500" cy="1149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2800">
                  <a:solidFill>
                    <a:schemeClr val="lt1"/>
                  </a:solidFill>
                  <a:latin typeface="Halant"/>
                  <a:ea typeface="Halant"/>
                  <a:cs typeface="Halant"/>
                  <a:sym typeface="Halant"/>
                </a:rPr>
                <a:t>1</a:t>
              </a:r>
              <a:endParaRPr sz="700">
                <a:solidFill>
                  <a:schemeClr val="lt1"/>
                </a:solidFill>
              </a:endParaRPr>
            </a:p>
          </p:txBody>
        </p:sp>
      </p:grpSp>
      <p:sp>
        <p:nvSpPr>
          <p:cNvPr id="90" name="Google Shape;90;p14"/>
          <p:cNvSpPr/>
          <p:nvPr/>
        </p:nvSpPr>
        <p:spPr>
          <a:xfrm>
            <a:off x="-1313786" y="-366668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15"/>
          <p:cNvSpPr/>
          <p:nvPr/>
        </p:nvSpPr>
        <p:spPr>
          <a:xfrm>
            <a:off x="6882084" y="3599399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96" name="Google Shape;96;p15"/>
          <p:cNvGrpSpPr/>
          <p:nvPr/>
        </p:nvGrpSpPr>
        <p:grpSpPr>
          <a:xfrm>
            <a:off x="-127008" y="4615004"/>
            <a:ext cx="9398022" cy="468724"/>
            <a:chOff x="204" y="0"/>
            <a:chExt cx="25061391" cy="1249931"/>
          </a:xfrm>
        </p:grpSpPr>
        <p:grpSp>
          <p:nvGrpSpPr>
            <p:cNvPr id="97" name="Google Shape;97;p15"/>
            <p:cNvGrpSpPr/>
            <p:nvPr/>
          </p:nvGrpSpPr>
          <p:grpSpPr>
            <a:xfrm rot="5400000">
              <a:off x="12002369" y="-11663474"/>
              <a:ext cx="1249931" cy="24576878"/>
              <a:chOff x="0" y="-38100"/>
              <a:chExt cx="246900" cy="4854692"/>
            </a:xfrm>
          </p:grpSpPr>
          <p:sp>
            <p:nvSpPr>
              <p:cNvPr id="98" name="Google Shape;98;p15"/>
              <p:cNvSpPr/>
              <p:nvPr/>
            </p:nvSpPr>
            <p:spPr>
              <a:xfrm>
                <a:off x="0" y="0"/>
                <a:ext cx="246798" cy="4816592"/>
              </a:xfrm>
              <a:custGeom>
                <a:rect b="b" l="l" r="r" t="t"/>
                <a:pathLst>
                  <a:path extrusionOk="0" h="4816592" w="246798">
                    <a:moveTo>
                      <a:pt x="0" y="0"/>
                    </a:moveTo>
                    <a:lnTo>
                      <a:pt x="246798" y="0"/>
                    </a:lnTo>
                    <a:lnTo>
                      <a:pt x="246798" y="4816592"/>
                    </a:lnTo>
                    <a:lnTo>
                      <a:pt x="0" y="4816592"/>
                    </a:lnTo>
                    <a:close/>
                  </a:path>
                </a:pathLst>
              </a:custGeom>
              <a:solidFill>
                <a:srgbClr val="EFFEF9"/>
              </a:solidFill>
              <a:ln>
                <a:noFill/>
              </a:ln>
            </p:spPr>
          </p:sp>
          <p:sp>
            <p:nvSpPr>
              <p:cNvPr id="99" name="Google Shape;99;p15"/>
              <p:cNvSpPr txBox="1"/>
              <p:nvPr/>
            </p:nvSpPr>
            <p:spPr>
              <a:xfrm>
                <a:off x="0" y="-38100"/>
                <a:ext cx="246900" cy="4854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00" name="Google Shape;100;p15"/>
            <p:cNvSpPr txBox="1"/>
            <p:nvPr/>
          </p:nvSpPr>
          <p:spPr>
            <a:xfrm>
              <a:off x="7951598" y="305302"/>
              <a:ext cx="9176100" cy="574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996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" sz="1400" u="none" cap="none" strike="noStrike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© Thinking Nation </a:t>
              </a:r>
              <a:r>
                <a:rPr b="1" lang="en" sz="14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2025</a:t>
              </a:r>
              <a:endParaRPr sz="700"/>
            </a:p>
          </p:txBody>
        </p:sp>
        <p:cxnSp>
          <p:nvCxnSpPr>
            <p:cNvPr id="101" name="Google Shape;101;p15"/>
            <p:cNvCxnSpPr/>
            <p:nvPr/>
          </p:nvCxnSpPr>
          <p:spPr>
            <a:xfrm>
              <a:off x="204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02" name="Google Shape;102;p15"/>
            <p:cNvCxnSpPr/>
            <p:nvPr/>
          </p:nvCxnSpPr>
          <p:spPr>
            <a:xfrm>
              <a:off x="15587895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sp>
        <p:nvSpPr>
          <p:cNvPr id="103" name="Google Shape;103;p15"/>
          <p:cNvSpPr txBox="1"/>
          <p:nvPr/>
        </p:nvSpPr>
        <p:spPr>
          <a:xfrm>
            <a:off x="1276990" y="209550"/>
            <a:ext cx="6590100" cy="646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42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CAUSATION</a:t>
            </a:r>
            <a:endParaRPr sz="700"/>
          </a:p>
        </p:txBody>
      </p:sp>
      <p:grpSp>
        <p:nvGrpSpPr>
          <p:cNvPr id="104" name="Google Shape;104;p15"/>
          <p:cNvGrpSpPr/>
          <p:nvPr/>
        </p:nvGrpSpPr>
        <p:grpSpPr>
          <a:xfrm>
            <a:off x="7929578" y="-49020"/>
            <a:ext cx="781313" cy="885635"/>
            <a:chOff x="0" y="-130721"/>
            <a:chExt cx="2083500" cy="2361695"/>
          </a:xfrm>
        </p:grpSpPr>
        <p:grpSp>
          <p:nvGrpSpPr>
            <p:cNvPr id="105" name="Google Shape;105;p15"/>
            <p:cNvGrpSpPr/>
            <p:nvPr/>
          </p:nvGrpSpPr>
          <p:grpSpPr>
            <a:xfrm>
              <a:off x="75599" y="-130721"/>
              <a:ext cx="1932614" cy="2361695"/>
              <a:chOff x="0" y="-47625"/>
              <a:chExt cx="704100" cy="860425"/>
            </a:xfrm>
          </p:grpSpPr>
          <p:sp>
            <p:nvSpPr>
              <p:cNvPr id="106" name="Google Shape;106;p15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38E0A4"/>
              </a:solidFill>
              <a:ln>
                <a:noFill/>
              </a:ln>
            </p:spPr>
            <p:txBody>
              <a:bodyPr anchorCtr="0" anchor="ctr" bIns="45725" lIns="45725" spcFirstLastPara="1" rIns="45725" wrap="square" tIns="457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07" name="Google Shape;107;p15"/>
              <p:cNvSpPr txBox="1"/>
              <p:nvPr/>
            </p:nvSpPr>
            <p:spPr>
              <a:xfrm>
                <a:off x="0" y="-47625"/>
                <a:ext cx="704100" cy="73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08" name="Google Shape;108;p15"/>
            <p:cNvSpPr txBox="1"/>
            <p:nvPr/>
          </p:nvSpPr>
          <p:spPr>
            <a:xfrm>
              <a:off x="0" y="447107"/>
              <a:ext cx="2083500" cy="1149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2800">
                  <a:solidFill>
                    <a:schemeClr val="lt1"/>
                  </a:solidFill>
                  <a:latin typeface="Halant"/>
                  <a:ea typeface="Halant"/>
                  <a:cs typeface="Halant"/>
                  <a:sym typeface="Halant"/>
                </a:rPr>
                <a:t>1</a:t>
              </a:r>
              <a:endParaRPr sz="700">
                <a:solidFill>
                  <a:schemeClr val="lt1"/>
                </a:solidFill>
              </a:endParaRPr>
            </a:p>
          </p:txBody>
        </p:sp>
      </p:grpSp>
      <p:sp>
        <p:nvSpPr>
          <p:cNvPr id="109" name="Google Shape;109;p15"/>
          <p:cNvSpPr/>
          <p:nvPr/>
        </p:nvSpPr>
        <p:spPr>
          <a:xfrm>
            <a:off x="-1313786" y="-366668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pic>
        <p:nvPicPr>
          <p:cNvPr id="110" name="Google Shape;110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95976" y="1592437"/>
            <a:ext cx="1958625" cy="1958625"/>
          </a:xfrm>
          <a:prstGeom prst="rect">
            <a:avLst/>
          </a:prstGeom>
          <a:noFill/>
          <a:ln>
            <a:noFill/>
          </a:ln>
        </p:spPr>
      </p:pic>
      <p:sp>
        <p:nvSpPr>
          <p:cNvPr id="111" name="Google Shape;111;p15"/>
          <p:cNvSpPr txBox="1"/>
          <p:nvPr/>
        </p:nvSpPr>
        <p:spPr>
          <a:xfrm>
            <a:off x="2343824" y="1219400"/>
            <a:ext cx="5904600" cy="3463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SzPts val="600"/>
              <a:buNone/>
            </a:pPr>
            <a:r>
              <a:rPr i="1" lang="en" sz="25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Thinking historically means considering </a:t>
            </a:r>
            <a:r>
              <a:rPr i="1" lang="en" sz="2500" u="sng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why certain things happened</a:t>
            </a:r>
            <a:r>
              <a:rPr i="1" lang="en" sz="25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 and what </a:t>
            </a:r>
            <a:r>
              <a:rPr i="1" lang="en" sz="2500" u="sng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effects occurred because of an event, development, or process</a:t>
            </a:r>
            <a:r>
              <a:rPr i="1" lang="en" sz="25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. It also means recognizing that there are </a:t>
            </a:r>
            <a:r>
              <a:rPr i="1" lang="en" sz="2500" u="sng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multiple causes of and multiple effects from</a:t>
            </a:r>
            <a:r>
              <a:rPr i="1" lang="en" sz="25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 any event, development, or process</a:t>
            </a:r>
            <a:endParaRPr i="1" sz="25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SzPts val="600"/>
              <a:buNone/>
            </a:pPr>
            <a:r>
              <a:t/>
            </a:r>
            <a:endParaRPr i="1" sz="25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16"/>
          <p:cNvSpPr/>
          <p:nvPr/>
        </p:nvSpPr>
        <p:spPr>
          <a:xfrm>
            <a:off x="6882084" y="3599399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117" name="Google Shape;117;p16"/>
          <p:cNvGrpSpPr/>
          <p:nvPr/>
        </p:nvGrpSpPr>
        <p:grpSpPr>
          <a:xfrm>
            <a:off x="-127008" y="4615004"/>
            <a:ext cx="9398022" cy="468724"/>
            <a:chOff x="204" y="0"/>
            <a:chExt cx="25061391" cy="1249931"/>
          </a:xfrm>
        </p:grpSpPr>
        <p:grpSp>
          <p:nvGrpSpPr>
            <p:cNvPr id="118" name="Google Shape;118;p16"/>
            <p:cNvGrpSpPr/>
            <p:nvPr/>
          </p:nvGrpSpPr>
          <p:grpSpPr>
            <a:xfrm rot="5400000">
              <a:off x="12002369" y="-11663474"/>
              <a:ext cx="1249931" cy="24576878"/>
              <a:chOff x="0" y="-38100"/>
              <a:chExt cx="246900" cy="4854692"/>
            </a:xfrm>
          </p:grpSpPr>
          <p:sp>
            <p:nvSpPr>
              <p:cNvPr id="119" name="Google Shape;119;p16"/>
              <p:cNvSpPr/>
              <p:nvPr/>
            </p:nvSpPr>
            <p:spPr>
              <a:xfrm>
                <a:off x="0" y="0"/>
                <a:ext cx="246798" cy="4816592"/>
              </a:xfrm>
              <a:custGeom>
                <a:rect b="b" l="l" r="r" t="t"/>
                <a:pathLst>
                  <a:path extrusionOk="0" h="4816592" w="246798">
                    <a:moveTo>
                      <a:pt x="0" y="0"/>
                    </a:moveTo>
                    <a:lnTo>
                      <a:pt x="246798" y="0"/>
                    </a:lnTo>
                    <a:lnTo>
                      <a:pt x="246798" y="4816592"/>
                    </a:lnTo>
                    <a:lnTo>
                      <a:pt x="0" y="4816592"/>
                    </a:lnTo>
                    <a:close/>
                  </a:path>
                </a:pathLst>
              </a:custGeom>
              <a:solidFill>
                <a:srgbClr val="EFFEF9"/>
              </a:solidFill>
              <a:ln>
                <a:noFill/>
              </a:ln>
            </p:spPr>
          </p:sp>
          <p:sp>
            <p:nvSpPr>
              <p:cNvPr id="120" name="Google Shape;120;p16"/>
              <p:cNvSpPr txBox="1"/>
              <p:nvPr/>
            </p:nvSpPr>
            <p:spPr>
              <a:xfrm>
                <a:off x="0" y="-38100"/>
                <a:ext cx="246900" cy="4854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21" name="Google Shape;121;p16"/>
            <p:cNvSpPr txBox="1"/>
            <p:nvPr/>
          </p:nvSpPr>
          <p:spPr>
            <a:xfrm>
              <a:off x="7951598" y="305302"/>
              <a:ext cx="9176100" cy="574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996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" sz="1400" u="none" cap="none" strike="noStrike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© Thinking Nation </a:t>
              </a:r>
              <a:r>
                <a:rPr b="1" lang="en" sz="14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2025</a:t>
              </a:r>
              <a:endParaRPr sz="700"/>
            </a:p>
          </p:txBody>
        </p:sp>
        <p:cxnSp>
          <p:nvCxnSpPr>
            <p:cNvPr id="122" name="Google Shape;122;p16"/>
            <p:cNvCxnSpPr/>
            <p:nvPr/>
          </p:nvCxnSpPr>
          <p:spPr>
            <a:xfrm>
              <a:off x="204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23" name="Google Shape;123;p16"/>
            <p:cNvCxnSpPr/>
            <p:nvPr/>
          </p:nvCxnSpPr>
          <p:spPr>
            <a:xfrm>
              <a:off x="15587895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sp>
        <p:nvSpPr>
          <p:cNvPr id="124" name="Google Shape;124;p16"/>
          <p:cNvSpPr txBox="1"/>
          <p:nvPr/>
        </p:nvSpPr>
        <p:spPr>
          <a:xfrm>
            <a:off x="1276940" y="226125"/>
            <a:ext cx="6590100" cy="1293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42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CONTINUITY AND CHANGE OVER TIME</a:t>
            </a:r>
            <a:endParaRPr sz="700"/>
          </a:p>
        </p:txBody>
      </p:sp>
      <p:grpSp>
        <p:nvGrpSpPr>
          <p:cNvPr id="125" name="Google Shape;125;p16"/>
          <p:cNvGrpSpPr/>
          <p:nvPr/>
        </p:nvGrpSpPr>
        <p:grpSpPr>
          <a:xfrm>
            <a:off x="7929578" y="-49020"/>
            <a:ext cx="781313" cy="885635"/>
            <a:chOff x="0" y="-130721"/>
            <a:chExt cx="2083500" cy="2361695"/>
          </a:xfrm>
        </p:grpSpPr>
        <p:grpSp>
          <p:nvGrpSpPr>
            <p:cNvPr id="126" name="Google Shape;126;p16"/>
            <p:cNvGrpSpPr/>
            <p:nvPr/>
          </p:nvGrpSpPr>
          <p:grpSpPr>
            <a:xfrm>
              <a:off x="75599" y="-130721"/>
              <a:ext cx="1932614" cy="2361695"/>
              <a:chOff x="0" y="-47625"/>
              <a:chExt cx="704100" cy="860425"/>
            </a:xfrm>
          </p:grpSpPr>
          <p:sp>
            <p:nvSpPr>
              <p:cNvPr id="127" name="Google Shape;127;p16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38E0A4"/>
              </a:solidFill>
              <a:ln>
                <a:noFill/>
              </a:ln>
            </p:spPr>
            <p:txBody>
              <a:bodyPr anchorCtr="0" anchor="ctr" bIns="45725" lIns="45725" spcFirstLastPara="1" rIns="45725" wrap="square" tIns="457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28" name="Google Shape;128;p16"/>
              <p:cNvSpPr txBox="1"/>
              <p:nvPr/>
            </p:nvSpPr>
            <p:spPr>
              <a:xfrm>
                <a:off x="0" y="-47625"/>
                <a:ext cx="704100" cy="73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29" name="Google Shape;129;p16"/>
            <p:cNvSpPr txBox="1"/>
            <p:nvPr/>
          </p:nvSpPr>
          <p:spPr>
            <a:xfrm>
              <a:off x="0" y="447107"/>
              <a:ext cx="2083500" cy="1149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2800">
                  <a:solidFill>
                    <a:schemeClr val="lt1"/>
                  </a:solidFill>
                  <a:latin typeface="Halant"/>
                  <a:ea typeface="Halant"/>
                  <a:cs typeface="Halant"/>
                  <a:sym typeface="Halant"/>
                </a:rPr>
                <a:t>2</a:t>
              </a:r>
              <a:endParaRPr sz="700">
                <a:solidFill>
                  <a:schemeClr val="lt1"/>
                </a:solidFill>
              </a:endParaRPr>
            </a:p>
          </p:txBody>
        </p:sp>
      </p:grpSp>
      <p:sp>
        <p:nvSpPr>
          <p:cNvPr id="130" name="Google Shape;130;p16"/>
          <p:cNvSpPr/>
          <p:nvPr/>
        </p:nvSpPr>
        <p:spPr>
          <a:xfrm>
            <a:off x="-1313786" y="-366668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pic>
        <p:nvPicPr>
          <p:cNvPr id="131" name="Google Shape;131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54525" y="1647043"/>
            <a:ext cx="1849413" cy="1849413"/>
          </a:xfrm>
          <a:prstGeom prst="rect">
            <a:avLst/>
          </a:prstGeom>
          <a:noFill/>
          <a:ln>
            <a:noFill/>
          </a:ln>
        </p:spPr>
      </p:pic>
      <p:sp>
        <p:nvSpPr>
          <p:cNvPr id="132" name="Google Shape;132;p16"/>
          <p:cNvSpPr txBox="1"/>
          <p:nvPr/>
        </p:nvSpPr>
        <p:spPr>
          <a:xfrm>
            <a:off x="2420025" y="1752800"/>
            <a:ext cx="5904600" cy="2308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SzPts val="600"/>
              <a:buNone/>
            </a:pPr>
            <a:r>
              <a:rPr i="1" lang="en" sz="25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Thinking historically means</a:t>
            </a:r>
            <a:r>
              <a:rPr i="1" lang="en" sz="2500" u="sng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 identifying and exploring the reasons</a:t>
            </a:r>
            <a:r>
              <a:rPr i="1" lang="en" sz="25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 behind both </a:t>
            </a:r>
            <a:r>
              <a:rPr i="1" lang="en" sz="2500" u="sng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what has changed and what has stayed the same</a:t>
            </a:r>
            <a:r>
              <a:rPr i="1" lang="en" sz="25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 within a given time period or around a specific historical event.</a:t>
            </a:r>
            <a:endParaRPr i="1" sz="25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7" name="Google Shape;137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07450" y="1598400"/>
            <a:ext cx="1849425" cy="1849425"/>
          </a:xfrm>
          <a:prstGeom prst="rect">
            <a:avLst/>
          </a:prstGeom>
          <a:noFill/>
          <a:ln>
            <a:noFill/>
          </a:ln>
        </p:spPr>
      </p:pic>
      <p:sp>
        <p:nvSpPr>
          <p:cNvPr id="138" name="Google Shape;138;p17"/>
          <p:cNvSpPr/>
          <p:nvPr/>
        </p:nvSpPr>
        <p:spPr>
          <a:xfrm>
            <a:off x="6882084" y="3599399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139" name="Google Shape;139;p17"/>
          <p:cNvGrpSpPr/>
          <p:nvPr/>
        </p:nvGrpSpPr>
        <p:grpSpPr>
          <a:xfrm>
            <a:off x="-127008" y="4615004"/>
            <a:ext cx="9398022" cy="468724"/>
            <a:chOff x="204" y="0"/>
            <a:chExt cx="25061391" cy="1249931"/>
          </a:xfrm>
        </p:grpSpPr>
        <p:grpSp>
          <p:nvGrpSpPr>
            <p:cNvPr id="140" name="Google Shape;140;p17"/>
            <p:cNvGrpSpPr/>
            <p:nvPr/>
          </p:nvGrpSpPr>
          <p:grpSpPr>
            <a:xfrm rot="5400000">
              <a:off x="12002369" y="-11663474"/>
              <a:ext cx="1249931" cy="24576878"/>
              <a:chOff x="0" y="-38100"/>
              <a:chExt cx="246900" cy="4854692"/>
            </a:xfrm>
          </p:grpSpPr>
          <p:sp>
            <p:nvSpPr>
              <p:cNvPr id="141" name="Google Shape;141;p17"/>
              <p:cNvSpPr/>
              <p:nvPr/>
            </p:nvSpPr>
            <p:spPr>
              <a:xfrm>
                <a:off x="0" y="0"/>
                <a:ext cx="246798" cy="4816592"/>
              </a:xfrm>
              <a:custGeom>
                <a:rect b="b" l="l" r="r" t="t"/>
                <a:pathLst>
                  <a:path extrusionOk="0" h="4816592" w="246798">
                    <a:moveTo>
                      <a:pt x="0" y="0"/>
                    </a:moveTo>
                    <a:lnTo>
                      <a:pt x="246798" y="0"/>
                    </a:lnTo>
                    <a:lnTo>
                      <a:pt x="246798" y="4816592"/>
                    </a:lnTo>
                    <a:lnTo>
                      <a:pt x="0" y="4816592"/>
                    </a:lnTo>
                    <a:close/>
                  </a:path>
                </a:pathLst>
              </a:custGeom>
              <a:solidFill>
                <a:srgbClr val="EFFEF9"/>
              </a:solidFill>
              <a:ln>
                <a:noFill/>
              </a:ln>
            </p:spPr>
          </p:sp>
          <p:sp>
            <p:nvSpPr>
              <p:cNvPr id="142" name="Google Shape;142;p17"/>
              <p:cNvSpPr txBox="1"/>
              <p:nvPr/>
            </p:nvSpPr>
            <p:spPr>
              <a:xfrm>
                <a:off x="0" y="-38100"/>
                <a:ext cx="246900" cy="4854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43" name="Google Shape;143;p17"/>
            <p:cNvSpPr txBox="1"/>
            <p:nvPr/>
          </p:nvSpPr>
          <p:spPr>
            <a:xfrm>
              <a:off x="7951598" y="305302"/>
              <a:ext cx="9176100" cy="574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996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" sz="1400" u="none" cap="none" strike="noStrike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© Thinking Nation </a:t>
              </a:r>
              <a:r>
                <a:rPr b="1" lang="en" sz="14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2025</a:t>
              </a:r>
              <a:endParaRPr sz="700"/>
            </a:p>
          </p:txBody>
        </p:sp>
        <p:cxnSp>
          <p:nvCxnSpPr>
            <p:cNvPr id="144" name="Google Shape;144;p17"/>
            <p:cNvCxnSpPr/>
            <p:nvPr/>
          </p:nvCxnSpPr>
          <p:spPr>
            <a:xfrm>
              <a:off x="204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45" name="Google Shape;145;p17"/>
            <p:cNvCxnSpPr/>
            <p:nvPr/>
          </p:nvCxnSpPr>
          <p:spPr>
            <a:xfrm>
              <a:off x="15587895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sp>
        <p:nvSpPr>
          <p:cNvPr id="146" name="Google Shape;146;p17"/>
          <p:cNvSpPr txBox="1"/>
          <p:nvPr/>
        </p:nvSpPr>
        <p:spPr>
          <a:xfrm>
            <a:off x="1276940" y="226125"/>
            <a:ext cx="6590100" cy="1293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42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HISTORICAL SIGNIFICANCE</a:t>
            </a:r>
            <a:endParaRPr sz="700"/>
          </a:p>
        </p:txBody>
      </p:sp>
      <p:grpSp>
        <p:nvGrpSpPr>
          <p:cNvPr id="147" name="Google Shape;147;p17"/>
          <p:cNvGrpSpPr/>
          <p:nvPr/>
        </p:nvGrpSpPr>
        <p:grpSpPr>
          <a:xfrm>
            <a:off x="7929578" y="-49020"/>
            <a:ext cx="781313" cy="885635"/>
            <a:chOff x="0" y="-130721"/>
            <a:chExt cx="2083500" cy="2361695"/>
          </a:xfrm>
        </p:grpSpPr>
        <p:grpSp>
          <p:nvGrpSpPr>
            <p:cNvPr id="148" name="Google Shape;148;p17"/>
            <p:cNvGrpSpPr/>
            <p:nvPr/>
          </p:nvGrpSpPr>
          <p:grpSpPr>
            <a:xfrm>
              <a:off x="75599" y="-130721"/>
              <a:ext cx="1932614" cy="2361695"/>
              <a:chOff x="0" y="-47625"/>
              <a:chExt cx="704100" cy="860425"/>
            </a:xfrm>
          </p:grpSpPr>
          <p:sp>
            <p:nvSpPr>
              <p:cNvPr id="149" name="Google Shape;149;p17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38E0A4"/>
              </a:solidFill>
              <a:ln>
                <a:noFill/>
              </a:ln>
            </p:spPr>
            <p:txBody>
              <a:bodyPr anchorCtr="0" anchor="ctr" bIns="45725" lIns="45725" spcFirstLastPara="1" rIns="45725" wrap="square" tIns="457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0" name="Google Shape;150;p17"/>
              <p:cNvSpPr txBox="1"/>
              <p:nvPr/>
            </p:nvSpPr>
            <p:spPr>
              <a:xfrm>
                <a:off x="0" y="-47625"/>
                <a:ext cx="704100" cy="73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51" name="Google Shape;151;p17"/>
            <p:cNvSpPr txBox="1"/>
            <p:nvPr/>
          </p:nvSpPr>
          <p:spPr>
            <a:xfrm>
              <a:off x="0" y="447107"/>
              <a:ext cx="2083500" cy="1149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2800">
                  <a:solidFill>
                    <a:schemeClr val="lt1"/>
                  </a:solidFill>
                  <a:latin typeface="Halant"/>
                  <a:ea typeface="Halant"/>
                  <a:cs typeface="Halant"/>
                  <a:sym typeface="Halant"/>
                </a:rPr>
                <a:t>3</a:t>
              </a:r>
              <a:endParaRPr sz="700">
                <a:solidFill>
                  <a:schemeClr val="lt1"/>
                </a:solidFill>
              </a:endParaRPr>
            </a:p>
          </p:txBody>
        </p:sp>
      </p:grpSp>
      <p:sp>
        <p:nvSpPr>
          <p:cNvPr id="152" name="Google Shape;152;p17"/>
          <p:cNvSpPr/>
          <p:nvPr/>
        </p:nvSpPr>
        <p:spPr>
          <a:xfrm>
            <a:off x="-1313786" y="-366668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153" name="Google Shape;153;p17"/>
          <p:cNvSpPr txBox="1"/>
          <p:nvPr/>
        </p:nvSpPr>
        <p:spPr>
          <a:xfrm>
            <a:off x="2420025" y="1752800"/>
            <a:ext cx="5904600" cy="1924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SzPts val="600"/>
              <a:buNone/>
            </a:pPr>
            <a:r>
              <a:rPr i="1" lang="en" sz="25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Thinking historically means identifying and exploring the reasons </a:t>
            </a:r>
            <a:r>
              <a:rPr i="1" lang="en" sz="2500" u="sng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why historical people, places, events, or ideas</a:t>
            </a:r>
            <a:r>
              <a:rPr i="1" lang="en" sz="25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 are </a:t>
            </a:r>
            <a:r>
              <a:rPr i="1" lang="en" sz="2500" u="sng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worth remembering</a:t>
            </a:r>
            <a:r>
              <a:rPr i="1" lang="en" sz="25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; that is, their historical significance.</a:t>
            </a:r>
            <a:endParaRPr i="1" sz="25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7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18"/>
          <p:cNvSpPr/>
          <p:nvPr/>
        </p:nvSpPr>
        <p:spPr>
          <a:xfrm>
            <a:off x="6882084" y="3599399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159" name="Google Shape;159;p18"/>
          <p:cNvGrpSpPr/>
          <p:nvPr/>
        </p:nvGrpSpPr>
        <p:grpSpPr>
          <a:xfrm>
            <a:off x="-127008" y="4615004"/>
            <a:ext cx="9398022" cy="468724"/>
            <a:chOff x="204" y="0"/>
            <a:chExt cx="25061391" cy="1249931"/>
          </a:xfrm>
        </p:grpSpPr>
        <p:grpSp>
          <p:nvGrpSpPr>
            <p:cNvPr id="160" name="Google Shape;160;p18"/>
            <p:cNvGrpSpPr/>
            <p:nvPr/>
          </p:nvGrpSpPr>
          <p:grpSpPr>
            <a:xfrm rot="5400000">
              <a:off x="12002369" y="-11663474"/>
              <a:ext cx="1249931" cy="24576878"/>
              <a:chOff x="0" y="-38100"/>
              <a:chExt cx="246900" cy="4854692"/>
            </a:xfrm>
          </p:grpSpPr>
          <p:sp>
            <p:nvSpPr>
              <p:cNvPr id="161" name="Google Shape;161;p18"/>
              <p:cNvSpPr/>
              <p:nvPr/>
            </p:nvSpPr>
            <p:spPr>
              <a:xfrm>
                <a:off x="0" y="0"/>
                <a:ext cx="246798" cy="4816592"/>
              </a:xfrm>
              <a:custGeom>
                <a:rect b="b" l="l" r="r" t="t"/>
                <a:pathLst>
                  <a:path extrusionOk="0" h="4816592" w="246798">
                    <a:moveTo>
                      <a:pt x="0" y="0"/>
                    </a:moveTo>
                    <a:lnTo>
                      <a:pt x="246798" y="0"/>
                    </a:lnTo>
                    <a:lnTo>
                      <a:pt x="246798" y="4816592"/>
                    </a:lnTo>
                    <a:lnTo>
                      <a:pt x="0" y="4816592"/>
                    </a:lnTo>
                    <a:close/>
                  </a:path>
                </a:pathLst>
              </a:custGeom>
              <a:solidFill>
                <a:srgbClr val="EFFEF9"/>
              </a:solidFill>
              <a:ln>
                <a:noFill/>
              </a:ln>
            </p:spPr>
          </p:sp>
          <p:sp>
            <p:nvSpPr>
              <p:cNvPr id="162" name="Google Shape;162;p18"/>
              <p:cNvSpPr txBox="1"/>
              <p:nvPr/>
            </p:nvSpPr>
            <p:spPr>
              <a:xfrm>
                <a:off x="0" y="-38100"/>
                <a:ext cx="246900" cy="4854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63" name="Google Shape;163;p18"/>
            <p:cNvSpPr txBox="1"/>
            <p:nvPr/>
          </p:nvSpPr>
          <p:spPr>
            <a:xfrm>
              <a:off x="7951598" y="305302"/>
              <a:ext cx="9176100" cy="574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996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" sz="1400" u="none" cap="none" strike="noStrike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© Thinking Nation </a:t>
              </a:r>
              <a:r>
                <a:rPr b="1" lang="en" sz="14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2025</a:t>
              </a:r>
              <a:endParaRPr sz="700"/>
            </a:p>
          </p:txBody>
        </p:sp>
        <p:cxnSp>
          <p:nvCxnSpPr>
            <p:cNvPr id="164" name="Google Shape;164;p18"/>
            <p:cNvCxnSpPr/>
            <p:nvPr/>
          </p:nvCxnSpPr>
          <p:spPr>
            <a:xfrm>
              <a:off x="204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65" name="Google Shape;165;p18"/>
            <p:cNvCxnSpPr/>
            <p:nvPr/>
          </p:nvCxnSpPr>
          <p:spPr>
            <a:xfrm>
              <a:off x="15587895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grpSp>
        <p:nvGrpSpPr>
          <p:cNvPr id="166" name="Google Shape;166;p18"/>
          <p:cNvGrpSpPr/>
          <p:nvPr/>
        </p:nvGrpSpPr>
        <p:grpSpPr>
          <a:xfrm>
            <a:off x="7929578" y="-49020"/>
            <a:ext cx="781313" cy="885635"/>
            <a:chOff x="0" y="-130721"/>
            <a:chExt cx="2083500" cy="2361695"/>
          </a:xfrm>
        </p:grpSpPr>
        <p:grpSp>
          <p:nvGrpSpPr>
            <p:cNvPr id="167" name="Google Shape;167;p18"/>
            <p:cNvGrpSpPr/>
            <p:nvPr/>
          </p:nvGrpSpPr>
          <p:grpSpPr>
            <a:xfrm>
              <a:off x="75599" y="-130721"/>
              <a:ext cx="1932614" cy="2361695"/>
              <a:chOff x="0" y="-47625"/>
              <a:chExt cx="704100" cy="860425"/>
            </a:xfrm>
          </p:grpSpPr>
          <p:sp>
            <p:nvSpPr>
              <p:cNvPr id="168" name="Google Shape;168;p18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38E0A4"/>
              </a:solidFill>
              <a:ln>
                <a:noFill/>
              </a:ln>
            </p:spPr>
            <p:txBody>
              <a:bodyPr anchorCtr="0" anchor="ctr" bIns="45725" lIns="45725" spcFirstLastPara="1" rIns="45725" wrap="square" tIns="457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9" name="Google Shape;169;p18"/>
              <p:cNvSpPr txBox="1"/>
              <p:nvPr/>
            </p:nvSpPr>
            <p:spPr>
              <a:xfrm>
                <a:off x="0" y="-47625"/>
                <a:ext cx="704100" cy="73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70" name="Google Shape;170;p18"/>
            <p:cNvSpPr txBox="1"/>
            <p:nvPr/>
          </p:nvSpPr>
          <p:spPr>
            <a:xfrm>
              <a:off x="0" y="447107"/>
              <a:ext cx="2083500" cy="1149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2800">
                  <a:solidFill>
                    <a:schemeClr val="lt1"/>
                  </a:solidFill>
                  <a:latin typeface="Halant"/>
                  <a:ea typeface="Halant"/>
                  <a:cs typeface="Halant"/>
                  <a:sym typeface="Halant"/>
                </a:rPr>
                <a:t>4</a:t>
              </a:r>
              <a:endParaRPr sz="700">
                <a:solidFill>
                  <a:schemeClr val="lt1"/>
                </a:solidFill>
              </a:endParaRPr>
            </a:p>
          </p:txBody>
        </p:sp>
      </p:grpSp>
      <p:sp>
        <p:nvSpPr>
          <p:cNvPr id="171" name="Google Shape;171;p18"/>
          <p:cNvSpPr/>
          <p:nvPr/>
        </p:nvSpPr>
        <p:spPr>
          <a:xfrm>
            <a:off x="-1313786" y="-366668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172" name="Google Shape;172;p18"/>
          <p:cNvSpPr txBox="1"/>
          <p:nvPr/>
        </p:nvSpPr>
        <p:spPr>
          <a:xfrm>
            <a:off x="2003225" y="1600400"/>
            <a:ext cx="6879300" cy="2693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SzPts val="600"/>
              <a:buNone/>
            </a:pPr>
            <a:r>
              <a:rPr i="1" lang="en" sz="25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Thinking historically means </a:t>
            </a:r>
            <a:r>
              <a:rPr i="1" lang="en" sz="2500" u="sng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interpreting historical events, developments, or processes</a:t>
            </a:r>
            <a:r>
              <a:rPr i="1" lang="en" sz="25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 in light of the </a:t>
            </a:r>
            <a:r>
              <a:rPr i="1" lang="en" sz="2500" u="sng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surrounding historical context</a:t>
            </a:r>
            <a:r>
              <a:rPr i="1" lang="en" sz="25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. It also means </a:t>
            </a:r>
            <a:r>
              <a:rPr i="1" lang="en" sz="2500" u="sng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understanding key information</a:t>
            </a:r>
            <a:r>
              <a:rPr i="1" lang="en" sz="25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 about a historical source, such as its </a:t>
            </a:r>
            <a:r>
              <a:rPr i="1" lang="en" sz="2500" u="sng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purpose, perspective, and reliability</a:t>
            </a:r>
            <a:r>
              <a:rPr i="1" lang="en" sz="25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 as a piece of evidence.</a:t>
            </a:r>
            <a:endParaRPr i="1" sz="25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73" name="Google Shape;173;p18"/>
          <p:cNvSpPr txBox="1"/>
          <p:nvPr/>
        </p:nvSpPr>
        <p:spPr>
          <a:xfrm>
            <a:off x="1276940" y="226125"/>
            <a:ext cx="6590100" cy="1293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42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CONTEXTUALIZATION AND SOURCING</a:t>
            </a:r>
            <a:endParaRPr sz="700"/>
          </a:p>
        </p:txBody>
      </p:sp>
      <p:pic>
        <p:nvPicPr>
          <p:cNvPr id="174" name="Google Shape;174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74850" y="1764088"/>
            <a:ext cx="1615325" cy="16153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8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p19"/>
          <p:cNvSpPr/>
          <p:nvPr/>
        </p:nvSpPr>
        <p:spPr>
          <a:xfrm>
            <a:off x="6882084" y="3599399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180" name="Google Shape;180;p19"/>
          <p:cNvGrpSpPr/>
          <p:nvPr/>
        </p:nvGrpSpPr>
        <p:grpSpPr>
          <a:xfrm>
            <a:off x="-127008" y="4615004"/>
            <a:ext cx="9398022" cy="468724"/>
            <a:chOff x="204" y="0"/>
            <a:chExt cx="25061391" cy="1249931"/>
          </a:xfrm>
        </p:grpSpPr>
        <p:grpSp>
          <p:nvGrpSpPr>
            <p:cNvPr id="181" name="Google Shape;181;p19"/>
            <p:cNvGrpSpPr/>
            <p:nvPr/>
          </p:nvGrpSpPr>
          <p:grpSpPr>
            <a:xfrm rot="5400000">
              <a:off x="12002369" y="-11663474"/>
              <a:ext cx="1249931" cy="24576878"/>
              <a:chOff x="0" y="-38100"/>
              <a:chExt cx="246900" cy="4854692"/>
            </a:xfrm>
          </p:grpSpPr>
          <p:sp>
            <p:nvSpPr>
              <p:cNvPr id="182" name="Google Shape;182;p19"/>
              <p:cNvSpPr/>
              <p:nvPr/>
            </p:nvSpPr>
            <p:spPr>
              <a:xfrm>
                <a:off x="0" y="0"/>
                <a:ext cx="246798" cy="4816592"/>
              </a:xfrm>
              <a:custGeom>
                <a:rect b="b" l="l" r="r" t="t"/>
                <a:pathLst>
                  <a:path extrusionOk="0" h="4816592" w="246798">
                    <a:moveTo>
                      <a:pt x="0" y="0"/>
                    </a:moveTo>
                    <a:lnTo>
                      <a:pt x="246798" y="0"/>
                    </a:lnTo>
                    <a:lnTo>
                      <a:pt x="246798" y="4816592"/>
                    </a:lnTo>
                    <a:lnTo>
                      <a:pt x="0" y="4816592"/>
                    </a:lnTo>
                    <a:close/>
                  </a:path>
                </a:pathLst>
              </a:custGeom>
              <a:solidFill>
                <a:srgbClr val="EFFEF9"/>
              </a:solidFill>
              <a:ln>
                <a:noFill/>
              </a:ln>
            </p:spPr>
          </p:sp>
          <p:sp>
            <p:nvSpPr>
              <p:cNvPr id="183" name="Google Shape;183;p19"/>
              <p:cNvSpPr txBox="1"/>
              <p:nvPr/>
            </p:nvSpPr>
            <p:spPr>
              <a:xfrm>
                <a:off x="0" y="-38100"/>
                <a:ext cx="246900" cy="4854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84" name="Google Shape;184;p19"/>
            <p:cNvSpPr txBox="1"/>
            <p:nvPr/>
          </p:nvSpPr>
          <p:spPr>
            <a:xfrm>
              <a:off x="7951598" y="305302"/>
              <a:ext cx="9176100" cy="574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996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" sz="1400" u="none" cap="none" strike="noStrike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© Thinking Nation </a:t>
              </a:r>
              <a:r>
                <a:rPr b="1" lang="en" sz="14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2025</a:t>
              </a:r>
              <a:endParaRPr sz="700"/>
            </a:p>
          </p:txBody>
        </p:sp>
        <p:cxnSp>
          <p:nvCxnSpPr>
            <p:cNvPr id="185" name="Google Shape;185;p19"/>
            <p:cNvCxnSpPr/>
            <p:nvPr/>
          </p:nvCxnSpPr>
          <p:spPr>
            <a:xfrm>
              <a:off x="204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86" name="Google Shape;186;p19"/>
            <p:cNvCxnSpPr/>
            <p:nvPr/>
          </p:nvCxnSpPr>
          <p:spPr>
            <a:xfrm>
              <a:off x="15587895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grpSp>
        <p:nvGrpSpPr>
          <p:cNvPr id="187" name="Google Shape;187;p19"/>
          <p:cNvGrpSpPr/>
          <p:nvPr/>
        </p:nvGrpSpPr>
        <p:grpSpPr>
          <a:xfrm>
            <a:off x="7929578" y="-49020"/>
            <a:ext cx="781313" cy="885635"/>
            <a:chOff x="0" y="-130721"/>
            <a:chExt cx="2083500" cy="2361695"/>
          </a:xfrm>
        </p:grpSpPr>
        <p:grpSp>
          <p:nvGrpSpPr>
            <p:cNvPr id="188" name="Google Shape;188;p19"/>
            <p:cNvGrpSpPr/>
            <p:nvPr/>
          </p:nvGrpSpPr>
          <p:grpSpPr>
            <a:xfrm>
              <a:off x="75599" y="-130721"/>
              <a:ext cx="1932614" cy="2361695"/>
              <a:chOff x="0" y="-47625"/>
              <a:chExt cx="704100" cy="860425"/>
            </a:xfrm>
          </p:grpSpPr>
          <p:sp>
            <p:nvSpPr>
              <p:cNvPr id="189" name="Google Shape;189;p19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38E0A4"/>
              </a:solidFill>
              <a:ln>
                <a:noFill/>
              </a:ln>
            </p:spPr>
            <p:txBody>
              <a:bodyPr anchorCtr="0" anchor="ctr" bIns="45725" lIns="45725" spcFirstLastPara="1" rIns="45725" wrap="square" tIns="457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90" name="Google Shape;190;p19"/>
              <p:cNvSpPr txBox="1"/>
              <p:nvPr/>
            </p:nvSpPr>
            <p:spPr>
              <a:xfrm>
                <a:off x="0" y="-47625"/>
                <a:ext cx="704100" cy="73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91" name="Google Shape;191;p19"/>
            <p:cNvSpPr txBox="1"/>
            <p:nvPr/>
          </p:nvSpPr>
          <p:spPr>
            <a:xfrm>
              <a:off x="0" y="447107"/>
              <a:ext cx="2083500" cy="1149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2800">
                  <a:solidFill>
                    <a:schemeClr val="lt1"/>
                  </a:solidFill>
                  <a:latin typeface="Halant"/>
                  <a:ea typeface="Halant"/>
                  <a:cs typeface="Halant"/>
                  <a:sym typeface="Halant"/>
                </a:rPr>
                <a:t>5</a:t>
              </a:r>
              <a:endParaRPr sz="700">
                <a:solidFill>
                  <a:schemeClr val="lt1"/>
                </a:solidFill>
              </a:endParaRPr>
            </a:p>
          </p:txBody>
        </p:sp>
      </p:grpSp>
      <p:sp>
        <p:nvSpPr>
          <p:cNvPr id="192" name="Google Shape;192;p19"/>
          <p:cNvSpPr/>
          <p:nvPr/>
        </p:nvSpPr>
        <p:spPr>
          <a:xfrm>
            <a:off x="-1313786" y="-366668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193" name="Google Shape;193;p19"/>
          <p:cNvSpPr txBox="1"/>
          <p:nvPr/>
        </p:nvSpPr>
        <p:spPr>
          <a:xfrm>
            <a:off x="2607700" y="1600400"/>
            <a:ext cx="6274800" cy="1539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SzPts val="600"/>
              <a:buNone/>
            </a:pPr>
            <a:r>
              <a:rPr i="1" lang="en" sz="25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Thinking historically means identifying both the </a:t>
            </a:r>
            <a:r>
              <a:rPr i="1" lang="en" sz="2500" u="sng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similarities and the differences</a:t>
            </a:r>
            <a:r>
              <a:rPr i="1" lang="en" sz="25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 between the people, places, events, and ideas studied in history.</a:t>
            </a:r>
            <a:endParaRPr i="1" sz="25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94" name="Google Shape;194;p19"/>
          <p:cNvSpPr txBox="1"/>
          <p:nvPr/>
        </p:nvSpPr>
        <p:spPr>
          <a:xfrm>
            <a:off x="1276940" y="226125"/>
            <a:ext cx="6590100" cy="646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42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COMPARISON</a:t>
            </a:r>
            <a:endParaRPr sz="700"/>
          </a:p>
        </p:txBody>
      </p:sp>
      <p:pic>
        <p:nvPicPr>
          <p:cNvPr id="195" name="Google Shape;195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84600" y="1719975"/>
            <a:ext cx="1703550" cy="17035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9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Google Shape;200;p20"/>
          <p:cNvSpPr/>
          <p:nvPr/>
        </p:nvSpPr>
        <p:spPr>
          <a:xfrm>
            <a:off x="6882084" y="3599399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201" name="Google Shape;201;p20"/>
          <p:cNvGrpSpPr/>
          <p:nvPr/>
        </p:nvGrpSpPr>
        <p:grpSpPr>
          <a:xfrm>
            <a:off x="-127008" y="4615004"/>
            <a:ext cx="9398022" cy="468724"/>
            <a:chOff x="204" y="0"/>
            <a:chExt cx="25061391" cy="1249931"/>
          </a:xfrm>
        </p:grpSpPr>
        <p:grpSp>
          <p:nvGrpSpPr>
            <p:cNvPr id="202" name="Google Shape;202;p20"/>
            <p:cNvGrpSpPr/>
            <p:nvPr/>
          </p:nvGrpSpPr>
          <p:grpSpPr>
            <a:xfrm rot="5400000">
              <a:off x="12002369" y="-11663474"/>
              <a:ext cx="1249931" cy="24576878"/>
              <a:chOff x="0" y="-38100"/>
              <a:chExt cx="246900" cy="4854692"/>
            </a:xfrm>
          </p:grpSpPr>
          <p:sp>
            <p:nvSpPr>
              <p:cNvPr id="203" name="Google Shape;203;p20"/>
              <p:cNvSpPr/>
              <p:nvPr/>
            </p:nvSpPr>
            <p:spPr>
              <a:xfrm>
                <a:off x="0" y="0"/>
                <a:ext cx="246798" cy="4816592"/>
              </a:xfrm>
              <a:custGeom>
                <a:rect b="b" l="l" r="r" t="t"/>
                <a:pathLst>
                  <a:path extrusionOk="0" h="4816592" w="246798">
                    <a:moveTo>
                      <a:pt x="0" y="0"/>
                    </a:moveTo>
                    <a:lnTo>
                      <a:pt x="246798" y="0"/>
                    </a:lnTo>
                    <a:lnTo>
                      <a:pt x="246798" y="4816592"/>
                    </a:lnTo>
                    <a:lnTo>
                      <a:pt x="0" y="4816592"/>
                    </a:lnTo>
                    <a:close/>
                  </a:path>
                </a:pathLst>
              </a:custGeom>
              <a:solidFill>
                <a:srgbClr val="EFFEF9"/>
              </a:solidFill>
              <a:ln>
                <a:noFill/>
              </a:ln>
            </p:spPr>
          </p:sp>
          <p:sp>
            <p:nvSpPr>
              <p:cNvPr id="204" name="Google Shape;204;p20"/>
              <p:cNvSpPr txBox="1"/>
              <p:nvPr/>
            </p:nvSpPr>
            <p:spPr>
              <a:xfrm>
                <a:off x="0" y="-38100"/>
                <a:ext cx="246900" cy="4854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205" name="Google Shape;205;p20"/>
            <p:cNvSpPr txBox="1"/>
            <p:nvPr/>
          </p:nvSpPr>
          <p:spPr>
            <a:xfrm>
              <a:off x="7951598" y="305302"/>
              <a:ext cx="9176100" cy="574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996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" sz="1400" u="none" cap="none" strike="noStrike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© Thinking Nation </a:t>
              </a:r>
              <a:r>
                <a:rPr b="1" lang="en" sz="14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2025</a:t>
              </a:r>
              <a:endParaRPr sz="700"/>
            </a:p>
          </p:txBody>
        </p:sp>
        <p:cxnSp>
          <p:nvCxnSpPr>
            <p:cNvPr id="206" name="Google Shape;206;p20"/>
            <p:cNvCxnSpPr/>
            <p:nvPr/>
          </p:nvCxnSpPr>
          <p:spPr>
            <a:xfrm>
              <a:off x="204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207" name="Google Shape;207;p20"/>
            <p:cNvCxnSpPr/>
            <p:nvPr/>
          </p:nvCxnSpPr>
          <p:spPr>
            <a:xfrm>
              <a:off x="15587895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grpSp>
        <p:nvGrpSpPr>
          <p:cNvPr id="208" name="Google Shape;208;p20"/>
          <p:cNvGrpSpPr/>
          <p:nvPr/>
        </p:nvGrpSpPr>
        <p:grpSpPr>
          <a:xfrm>
            <a:off x="7929578" y="-49020"/>
            <a:ext cx="781313" cy="885635"/>
            <a:chOff x="0" y="-130721"/>
            <a:chExt cx="2083500" cy="2361695"/>
          </a:xfrm>
        </p:grpSpPr>
        <p:grpSp>
          <p:nvGrpSpPr>
            <p:cNvPr id="209" name="Google Shape;209;p20"/>
            <p:cNvGrpSpPr/>
            <p:nvPr/>
          </p:nvGrpSpPr>
          <p:grpSpPr>
            <a:xfrm>
              <a:off x="75599" y="-130721"/>
              <a:ext cx="1932614" cy="2361695"/>
              <a:chOff x="0" y="-47625"/>
              <a:chExt cx="704100" cy="860425"/>
            </a:xfrm>
          </p:grpSpPr>
          <p:sp>
            <p:nvSpPr>
              <p:cNvPr id="210" name="Google Shape;210;p20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38E0A4"/>
              </a:solidFill>
              <a:ln>
                <a:noFill/>
              </a:ln>
            </p:spPr>
            <p:txBody>
              <a:bodyPr anchorCtr="0" anchor="ctr" bIns="45725" lIns="45725" spcFirstLastPara="1" rIns="45725" wrap="square" tIns="457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1" name="Google Shape;211;p20"/>
              <p:cNvSpPr txBox="1"/>
              <p:nvPr/>
            </p:nvSpPr>
            <p:spPr>
              <a:xfrm>
                <a:off x="0" y="-47625"/>
                <a:ext cx="704100" cy="73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212" name="Google Shape;212;p20"/>
            <p:cNvSpPr txBox="1"/>
            <p:nvPr/>
          </p:nvSpPr>
          <p:spPr>
            <a:xfrm>
              <a:off x="0" y="447107"/>
              <a:ext cx="2083500" cy="1149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2800">
                  <a:solidFill>
                    <a:schemeClr val="lt1"/>
                  </a:solidFill>
                  <a:latin typeface="Halant"/>
                  <a:ea typeface="Halant"/>
                  <a:cs typeface="Halant"/>
                  <a:sym typeface="Halant"/>
                </a:rPr>
                <a:t>6</a:t>
              </a:r>
              <a:endParaRPr sz="700">
                <a:solidFill>
                  <a:schemeClr val="lt1"/>
                </a:solidFill>
              </a:endParaRPr>
            </a:p>
          </p:txBody>
        </p:sp>
      </p:grpSp>
      <p:sp>
        <p:nvSpPr>
          <p:cNvPr id="213" name="Google Shape;213;p20"/>
          <p:cNvSpPr/>
          <p:nvPr/>
        </p:nvSpPr>
        <p:spPr>
          <a:xfrm>
            <a:off x="-1313786" y="-366668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214" name="Google Shape;214;p20"/>
          <p:cNvSpPr txBox="1"/>
          <p:nvPr/>
        </p:nvSpPr>
        <p:spPr>
          <a:xfrm>
            <a:off x="2607700" y="1600400"/>
            <a:ext cx="6274800" cy="2308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i="1" lang="en" sz="25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Thinking historically means </a:t>
            </a:r>
            <a:r>
              <a:rPr i="1" lang="en" sz="2500" u="sng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identifying the evidence</a:t>
            </a:r>
            <a:r>
              <a:rPr i="1" lang="en" sz="25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 related to a claim, </a:t>
            </a:r>
            <a:r>
              <a:rPr i="1" lang="en" sz="2500" u="sng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assessing its validity</a:t>
            </a:r>
            <a:r>
              <a:rPr i="1" lang="en" sz="25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, and </a:t>
            </a:r>
            <a:r>
              <a:rPr i="1" lang="en" sz="2500" u="sng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corroborating it</a:t>
            </a:r>
            <a:r>
              <a:rPr i="1" lang="en" sz="25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 by comparing multiple sources' interpretations of events, developments, or processes.</a:t>
            </a:r>
            <a:endParaRPr i="1" sz="25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215" name="Google Shape;215;p20"/>
          <p:cNvSpPr txBox="1"/>
          <p:nvPr/>
        </p:nvSpPr>
        <p:spPr>
          <a:xfrm>
            <a:off x="1276940" y="226125"/>
            <a:ext cx="6590100" cy="646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42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EVALUATING EVIDENCE</a:t>
            </a:r>
            <a:endParaRPr sz="700"/>
          </a:p>
        </p:txBody>
      </p:sp>
      <p:pic>
        <p:nvPicPr>
          <p:cNvPr id="216" name="Google Shape;216;p2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23700" y="1649828"/>
            <a:ext cx="1843850" cy="18438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0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21"/>
          <p:cNvSpPr/>
          <p:nvPr/>
        </p:nvSpPr>
        <p:spPr>
          <a:xfrm>
            <a:off x="6882084" y="3599399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222" name="Google Shape;222;p21"/>
          <p:cNvGrpSpPr/>
          <p:nvPr/>
        </p:nvGrpSpPr>
        <p:grpSpPr>
          <a:xfrm>
            <a:off x="-127008" y="4615004"/>
            <a:ext cx="9398022" cy="468724"/>
            <a:chOff x="204" y="0"/>
            <a:chExt cx="25061391" cy="1249931"/>
          </a:xfrm>
        </p:grpSpPr>
        <p:grpSp>
          <p:nvGrpSpPr>
            <p:cNvPr id="223" name="Google Shape;223;p21"/>
            <p:cNvGrpSpPr/>
            <p:nvPr/>
          </p:nvGrpSpPr>
          <p:grpSpPr>
            <a:xfrm rot="5400000">
              <a:off x="12002369" y="-11663474"/>
              <a:ext cx="1249931" cy="24576878"/>
              <a:chOff x="0" y="-38100"/>
              <a:chExt cx="246900" cy="4854692"/>
            </a:xfrm>
          </p:grpSpPr>
          <p:sp>
            <p:nvSpPr>
              <p:cNvPr id="224" name="Google Shape;224;p21"/>
              <p:cNvSpPr/>
              <p:nvPr/>
            </p:nvSpPr>
            <p:spPr>
              <a:xfrm>
                <a:off x="0" y="0"/>
                <a:ext cx="246798" cy="4816592"/>
              </a:xfrm>
              <a:custGeom>
                <a:rect b="b" l="l" r="r" t="t"/>
                <a:pathLst>
                  <a:path extrusionOk="0" h="4816592" w="246798">
                    <a:moveTo>
                      <a:pt x="0" y="0"/>
                    </a:moveTo>
                    <a:lnTo>
                      <a:pt x="246798" y="0"/>
                    </a:lnTo>
                    <a:lnTo>
                      <a:pt x="246798" y="4816592"/>
                    </a:lnTo>
                    <a:lnTo>
                      <a:pt x="0" y="4816592"/>
                    </a:lnTo>
                    <a:close/>
                  </a:path>
                </a:pathLst>
              </a:custGeom>
              <a:solidFill>
                <a:srgbClr val="EFFEF9"/>
              </a:solidFill>
              <a:ln>
                <a:noFill/>
              </a:ln>
            </p:spPr>
          </p:sp>
          <p:sp>
            <p:nvSpPr>
              <p:cNvPr id="225" name="Google Shape;225;p21"/>
              <p:cNvSpPr txBox="1"/>
              <p:nvPr/>
            </p:nvSpPr>
            <p:spPr>
              <a:xfrm>
                <a:off x="0" y="-38100"/>
                <a:ext cx="246900" cy="4854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226" name="Google Shape;226;p21"/>
            <p:cNvSpPr txBox="1"/>
            <p:nvPr/>
          </p:nvSpPr>
          <p:spPr>
            <a:xfrm>
              <a:off x="7951598" y="305302"/>
              <a:ext cx="9176100" cy="574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996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" sz="1400" u="none" cap="none" strike="noStrike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© Thinking Nation </a:t>
              </a:r>
              <a:r>
                <a:rPr b="1" lang="en" sz="14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2025</a:t>
              </a:r>
              <a:endParaRPr sz="700"/>
            </a:p>
          </p:txBody>
        </p:sp>
        <p:cxnSp>
          <p:nvCxnSpPr>
            <p:cNvPr id="227" name="Google Shape;227;p21"/>
            <p:cNvCxnSpPr/>
            <p:nvPr/>
          </p:nvCxnSpPr>
          <p:spPr>
            <a:xfrm>
              <a:off x="204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228" name="Google Shape;228;p21"/>
            <p:cNvCxnSpPr/>
            <p:nvPr/>
          </p:nvCxnSpPr>
          <p:spPr>
            <a:xfrm>
              <a:off x="15587895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grpSp>
        <p:nvGrpSpPr>
          <p:cNvPr id="229" name="Google Shape;229;p21"/>
          <p:cNvGrpSpPr/>
          <p:nvPr/>
        </p:nvGrpSpPr>
        <p:grpSpPr>
          <a:xfrm>
            <a:off x="7929578" y="-49020"/>
            <a:ext cx="781313" cy="885635"/>
            <a:chOff x="0" y="-130721"/>
            <a:chExt cx="2083500" cy="2361695"/>
          </a:xfrm>
        </p:grpSpPr>
        <p:grpSp>
          <p:nvGrpSpPr>
            <p:cNvPr id="230" name="Google Shape;230;p21"/>
            <p:cNvGrpSpPr/>
            <p:nvPr/>
          </p:nvGrpSpPr>
          <p:grpSpPr>
            <a:xfrm>
              <a:off x="75599" y="-130721"/>
              <a:ext cx="1932614" cy="2361695"/>
              <a:chOff x="0" y="-47625"/>
              <a:chExt cx="704100" cy="860425"/>
            </a:xfrm>
          </p:grpSpPr>
          <p:sp>
            <p:nvSpPr>
              <p:cNvPr id="231" name="Google Shape;231;p21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38E0A4"/>
              </a:solidFill>
              <a:ln>
                <a:noFill/>
              </a:ln>
            </p:spPr>
            <p:txBody>
              <a:bodyPr anchorCtr="0" anchor="ctr" bIns="45725" lIns="45725" spcFirstLastPara="1" rIns="45725" wrap="square" tIns="457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32" name="Google Shape;232;p21"/>
              <p:cNvSpPr txBox="1"/>
              <p:nvPr/>
            </p:nvSpPr>
            <p:spPr>
              <a:xfrm>
                <a:off x="0" y="-47625"/>
                <a:ext cx="704100" cy="73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233" name="Google Shape;233;p21"/>
            <p:cNvSpPr txBox="1"/>
            <p:nvPr/>
          </p:nvSpPr>
          <p:spPr>
            <a:xfrm>
              <a:off x="0" y="447107"/>
              <a:ext cx="2083500" cy="1149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2800">
                  <a:solidFill>
                    <a:schemeClr val="lt1"/>
                  </a:solidFill>
                  <a:latin typeface="Halant"/>
                  <a:ea typeface="Halant"/>
                  <a:cs typeface="Halant"/>
                  <a:sym typeface="Halant"/>
                </a:rPr>
                <a:t>7</a:t>
              </a:r>
              <a:endParaRPr sz="700">
                <a:solidFill>
                  <a:schemeClr val="lt1"/>
                </a:solidFill>
              </a:endParaRPr>
            </a:p>
          </p:txBody>
        </p:sp>
      </p:grpSp>
      <p:sp>
        <p:nvSpPr>
          <p:cNvPr id="234" name="Google Shape;234;p21"/>
          <p:cNvSpPr/>
          <p:nvPr/>
        </p:nvSpPr>
        <p:spPr>
          <a:xfrm>
            <a:off x="-1313786" y="-366668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235" name="Google Shape;235;p21"/>
          <p:cNvSpPr txBox="1"/>
          <p:nvPr/>
        </p:nvSpPr>
        <p:spPr>
          <a:xfrm>
            <a:off x="2607700" y="1600400"/>
            <a:ext cx="6274800" cy="2308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"/>
              <a:buFont typeface="Arial"/>
              <a:buNone/>
            </a:pPr>
            <a:r>
              <a:rPr i="1" lang="en" sz="25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Thinking historically means seeking to </a:t>
            </a:r>
            <a:r>
              <a:rPr i="1" lang="en" sz="2500" u="sng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understand the past</a:t>
            </a:r>
            <a:r>
              <a:rPr i="1" lang="en" sz="25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 on its own terms by </a:t>
            </a:r>
            <a:r>
              <a:rPr i="1" lang="en" sz="2500" u="sng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considering the context and perspectives of the era</a:t>
            </a:r>
            <a:r>
              <a:rPr i="1" lang="en" sz="25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. It also means being aware of our own point of view to </a:t>
            </a:r>
            <a:r>
              <a:rPr i="1" lang="en" sz="2500" u="sng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avoid presentism in our evaluation of the past</a:t>
            </a:r>
            <a:r>
              <a:rPr i="1" lang="en" sz="25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.</a:t>
            </a:r>
            <a:endParaRPr i="1" sz="25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236" name="Google Shape;236;p21"/>
          <p:cNvSpPr txBox="1"/>
          <p:nvPr/>
        </p:nvSpPr>
        <p:spPr>
          <a:xfrm>
            <a:off x="1276940" y="226125"/>
            <a:ext cx="6590100" cy="646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42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HISTORICAL EMPATHY</a:t>
            </a:r>
            <a:endParaRPr sz="700"/>
          </a:p>
        </p:txBody>
      </p:sp>
      <p:pic>
        <p:nvPicPr>
          <p:cNvPr id="237" name="Google Shape;237;p2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32331" y="1678782"/>
            <a:ext cx="1785900" cy="17859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